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3" r:id="rId3"/>
    <p:sldId id="364" r:id="rId4"/>
    <p:sldId id="365" r:id="rId5"/>
    <p:sldId id="262" r:id="rId6"/>
    <p:sldId id="272" r:id="rId7"/>
    <p:sldId id="355" r:id="rId8"/>
    <p:sldId id="359" r:id="rId9"/>
    <p:sldId id="361" r:id="rId10"/>
    <p:sldId id="357" r:id="rId11"/>
    <p:sldId id="257"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85" d="100"/>
          <a:sy n="85" d="100"/>
        </p:scale>
        <p:origin x="53"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table, kitchen, counter, white&#10;&#10;Description automatically generated">
            <a:extLst>
              <a:ext uri="{FF2B5EF4-FFF2-40B4-BE49-F238E27FC236}">
                <a16:creationId xmlns:a16="http://schemas.microsoft.com/office/drawing/2014/main" id="{796F0C62-8B97-44CE-8DD9-6882E6644C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6F2DB73-83C9-4C2D-A65D-A540B4C2604B}"/>
              </a:ext>
            </a:extLst>
          </p:cNvPr>
          <p:cNvSpPr>
            <a:spLocks noGrp="1"/>
          </p:cNvSpPr>
          <p:nvPr>
            <p:ph type="ctrTitle"/>
          </p:nvPr>
        </p:nvSpPr>
        <p:spPr>
          <a:xfrm>
            <a:off x="2226623" y="3135086"/>
            <a:ext cx="7659586" cy="1715983"/>
          </a:xfrm>
        </p:spPr>
        <p:txBody>
          <a:bodyPr anchor="b">
            <a:normAutofit/>
          </a:bodyPr>
          <a:lstStyle>
            <a:lvl1pPr algn="ctr">
              <a:defRPr sz="4400">
                <a:solidFill>
                  <a:schemeClr val="bg1"/>
                </a:solidFill>
                <a:effectLst>
                  <a:outerShdw blurRad="50800" dist="38100" dir="5400000" algn="ctr" rotWithShape="0">
                    <a:schemeClr val="tx1">
                      <a:alpha val="46000"/>
                    </a:schemeClr>
                  </a:outerShdw>
                </a:effectLst>
                <a:latin typeface="Arial" panose="020B0604020202020204" pitchFamily="34" charset="0"/>
                <a:ea typeface="Verdana" panose="020B0604030504040204" pitchFamily="34" charset="0"/>
                <a:cs typeface="Arial" panose="020B0604020202020204" pitchFamily="34"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3786E9A-2D95-447C-9A67-2027B2943A0E}"/>
              </a:ext>
            </a:extLst>
          </p:cNvPr>
          <p:cNvSpPr>
            <a:spLocks noGrp="1"/>
          </p:cNvSpPr>
          <p:nvPr>
            <p:ph type="subTitle" idx="1"/>
          </p:nvPr>
        </p:nvSpPr>
        <p:spPr>
          <a:xfrm>
            <a:off x="2226622" y="5100452"/>
            <a:ext cx="7659587" cy="955964"/>
          </a:xfrm>
        </p:spPr>
        <p:txBody>
          <a:bodyPr/>
          <a:lstStyle>
            <a:lvl1pPr marL="0" indent="0" algn="ctr">
              <a:buNone/>
              <a:defRPr sz="24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2A6A6DEB-36DE-4540-AC66-386A8B1FDEB8}"/>
              </a:ext>
            </a:extLst>
          </p:cNvPr>
          <p:cNvSpPr>
            <a:spLocks noGrp="1"/>
          </p:cNvSpPr>
          <p:nvPr>
            <p:ph type="dt" sz="half" idx="10"/>
          </p:nvPr>
        </p:nvSpPr>
        <p:spPr>
          <a:xfrm>
            <a:off x="2226622" y="6356350"/>
            <a:ext cx="1354778" cy="365125"/>
          </a:xfrm>
        </p:spPr>
        <p:txBody>
          <a:bodyPr/>
          <a:lstStyle>
            <a:lvl1pPr>
              <a:defRPr>
                <a:solidFill>
                  <a:schemeClr val="bg1"/>
                </a:solidFill>
                <a:latin typeface="Cambria" panose="02040503050406030204" pitchFamily="18" charset="0"/>
                <a:ea typeface="Cambria" panose="02040503050406030204" pitchFamily="18" charset="0"/>
              </a:defRPr>
            </a:lvl1pPr>
          </a:lstStyle>
          <a:p>
            <a:fld id="{A2A37341-C5A1-4978-A24A-23E0BA6F062B}" type="datetimeFigureOut">
              <a:rPr lang="en-GB" smtClean="0"/>
              <a:pPr/>
              <a:t>20/10/2021</a:t>
            </a:fld>
            <a:endParaRPr lang="en-GB" dirty="0"/>
          </a:p>
        </p:txBody>
      </p:sp>
      <p:sp>
        <p:nvSpPr>
          <p:cNvPr id="5" name="Footer Placeholder 4">
            <a:extLst>
              <a:ext uri="{FF2B5EF4-FFF2-40B4-BE49-F238E27FC236}">
                <a16:creationId xmlns:a16="http://schemas.microsoft.com/office/drawing/2014/main" id="{851EA397-F5B2-4E54-B648-3DBD7D3F02E8}"/>
              </a:ext>
            </a:extLst>
          </p:cNvPr>
          <p:cNvSpPr>
            <a:spLocks noGrp="1"/>
          </p:cNvSpPr>
          <p:nvPr>
            <p:ph type="ftr" sz="quarter" idx="11"/>
          </p:nvPr>
        </p:nvSpPr>
        <p:spPr/>
        <p:txBody>
          <a:bodyPr/>
          <a:lstStyle>
            <a:lvl1pPr>
              <a:defRPr>
                <a:solidFill>
                  <a:schemeClr val="bg1"/>
                </a:solidFill>
                <a:latin typeface="Cambria" panose="02040503050406030204" pitchFamily="18" charset="0"/>
                <a:ea typeface="Cambria" panose="02040503050406030204" pitchFamily="18" charset="0"/>
              </a:defRPr>
            </a:lvl1pPr>
          </a:lstStyle>
          <a:p>
            <a:endParaRPr lang="en-GB" dirty="0"/>
          </a:p>
        </p:txBody>
      </p:sp>
      <p:sp>
        <p:nvSpPr>
          <p:cNvPr id="6" name="Slide Number Placeholder 5">
            <a:extLst>
              <a:ext uri="{FF2B5EF4-FFF2-40B4-BE49-F238E27FC236}">
                <a16:creationId xmlns:a16="http://schemas.microsoft.com/office/drawing/2014/main" id="{97E72FCA-A018-438C-BED2-8886C29D75EC}"/>
              </a:ext>
            </a:extLst>
          </p:cNvPr>
          <p:cNvSpPr>
            <a:spLocks noGrp="1"/>
          </p:cNvSpPr>
          <p:nvPr>
            <p:ph type="sldNum" sz="quarter" idx="12"/>
          </p:nvPr>
        </p:nvSpPr>
        <p:spPr>
          <a:xfrm>
            <a:off x="8610600" y="6356350"/>
            <a:ext cx="1275609" cy="365125"/>
          </a:xfrm>
        </p:spPr>
        <p:txBody>
          <a:bodyPr/>
          <a:lstStyle>
            <a:lvl1pPr>
              <a:defRPr>
                <a:solidFill>
                  <a:schemeClr val="bg1"/>
                </a:solidFill>
              </a:defRPr>
            </a:lvl1pPr>
          </a:lstStyle>
          <a:p>
            <a:fld id="{F487E124-4BCF-4DF6-B90C-1ED5003F8CAB}" type="slidenum">
              <a:rPr lang="en-GB" smtClean="0"/>
              <a:pPr/>
              <a:t>‹#›</a:t>
            </a:fld>
            <a:endParaRPr lang="en-GB" dirty="0"/>
          </a:p>
        </p:txBody>
      </p:sp>
    </p:spTree>
    <p:extLst>
      <p:ext uri="{BB962C8B-B14F-4D97-AF65-F5344CB8AC3E}">
        <p14:creationId xmlns:p14="http://schemas.microsoft.com/office/powerpoint/2010/main" val="233693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B9E7-CB2B-42EF-B25C-B4ED71E07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AC0E09-16FF-41EF-95C2-325786A4B1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2A24939-B938-46F8-ADC6-4B1804084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69EF7-4E62-4D26-875F-31035D657DF9}"/>
              </a:ext>
            </a:extLst>
          </p:cNvPr>
          <p:cNvSpPr>
            <a:spLocks noGrp="1"/>
          </p:cNvSpPr>
          <p:nvPr>
            <p:ph type="dt" sz="half" idx="10"/>
          </p:nvPr>
        </p:nvSpPr>
        <p:spPr/>
        <p:txBody>
          <a:bodyPr/>
          <a:lstStyle/>
          <a:p>
            <a:fld id="{A2A37341-C5A1-4978-A24A-23E0BA6F062B}" type="datetimeFigureOut">
              <a:rPr lang="en-GB" smtClean="0"/>
              <a:t>20/10/2021</a:t>
            </a:fld>
            <a:endParaRPr lang="en-GB"/>
          </a:p>
        </p:txBody>
      </p:sp>
      <p:sp>
        <p:nvSpPr>
          <p:cNvPr id="6" name="Footer Placeholder 5">
            <a:extLst>
              <a:ext uri="{FF2B5EF4-FFF2-40B4-BE49-F238E27FC236}">
                <a16:creationId xmlns:a16="http://schemas.microsoft.com/office/drawing/2014/main" id="{E07DD2EA-7AF9-4713-AA2F-A704AACFD7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E2B41F-0E47-40AE-8076-9F8F06A836B7}"/>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343630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esentation - Content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contenu 3"/>
          <p:cNvSpPr>
            <a:spLocks noGrp="1"/>
          </p:cNvSpPr>
          <p:nvPr>
            <p:ph sz="quarter" idx="10" hasCustomPrompt="1"/>
          </p:nvPr>
        </p:nvSpPr>
        <p:spPr>
          <a:xfrm>
            <a:off x="874713" y="1093982"/>
            <a:ext cx="10225087" cy="3847905"/>
          </a:xfrm>
          <a:prstGeom prst="rect">
            <a:avLst/>
          </a:prstGeom>
        </p:spPr>
        <p:txBody>
          <a:bodyPr>
            <a:normAutofit/>
          </a:bodyPr>
          <a:lstStyle>
            <a:lvl1pPr marL="228600" indent="-228600">
              <a:buClr>
                <a:schemeClr val="accent4"/>
              </a:buClr>
              <a:buFont typeface="Wingdings" charset="2"/>
              <a:buChar char="§"/>
              <a:defRPr>
                <a:solidFill>
                  <a:schemeClr val="tx2"/>
                </a:solidFill>
                <a:latin typeface="Arial" charset="0"/>
                <a:ea typeface="Arial" charset="0"/>
                <a:cs typeface="Arial" charset="0"/>
              </a:defRPr>
            </a:lvl1pPr>
            <a:lvl2pPr marL="685800" indent="-228600">
              <a:buClr>
                <a:schemeClr val="accent4"/>
              </a:buClr>
              <a:buFont typeface="Wingdings" charset="2"/>
              <a:buChar char="§"/>
              <a:defRPr>
                <a:solidFill>
                  <a:schemeClr val="tx2"/>
                </a:solidFill>
                <a:latin typeface="Arial" charset="0"/>
                <a:ea typeface="Arial" charset="0"/>
                <a:cs typeface="Arial" charset="0"/>
              </a:defRPr>
            </a:lvl2pPr>
            <a:lvl3pPr marL="1143000" indent="-228600">
              <a:buClr>
                <a:schemeClr val="accent4"/>
              </a:buClr>
              <a:buFont typeface="Wingdings" charset="2"/>
              <a:buChar char="§"/>
              <a:defRPr>
                <a:solidFill>
                  <a:schemeClr val="tx2"/>
                </a:solidFill>
                <a:latin typeface="Arial" charset="0"/>
                <a:ea typeface="Arial" charset="0"/>
                <a:cs typeface="Arial" charset="0"/>
              </a:defRPr>
            </a:lvl3pPr>
            <a:lvl4pPr marL="1600200" indent="-228600">
              <a:buClr>
                <a:schemeClr val="accent4"/>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6"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1649650694"/>
      </p:ext>
    </p:extLst>
  </p:cSld>
  <p:clrMapOvr>
    <a:masterClrMapping/>
  </p:clrMapOvr>
  <p:extLst>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 Empty - Conten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contenu 3"/>
          <p:cNvSpPr>
            <a:spLocks noGrp="1"/>
          </p:cNvSpPr>
          <p:nvPr>
            <p:ph sz="quarter" idx="10" hasCustomPrompt="1"/>
          </p:nvPr>
        </p:nvSpPr>
        <p:spPr>
          <a:xfrm>
            <a:off x="874713" y="1093983"/>
            <a:ext cx="10225087" cy="4674993"/>
          </a:xfrm>
          <a:prstGeom prst="rect">
            <a:avLst/>
          </a:prstGeom>
        </p:spPr>
        <p:txBody>
          <a:bodyPr>
            <a:normAutofit/>
          </a:bodyPr>
          <a:lstStyle>
            <a:lvl1pPr marL="228600" indent="-228600">
              <a:buClr>
                <a:schemeClr val="accent4"/>
              </a:buClr>
              <a:buFont typeface="Wingdings" charset="2"/>
              <a:buChar char="§"/>
              <a:defRPr>
                <a:solidFill>
                  <a:schemeClr val="tx2"/>
                </a:solidFill>
                <a:latin typeface="Arial" charset="0"/>
                <a:ea typeface="Arial" charset="0"/>
                <a:cs typeface="Arial" charset="0"/>
              </a:defRPr>
            </a:lvl1pPr>
            <a:lvl2pPr marL="685800" indent="-228600">
              <a:buClr>
                <a:schemeClr val="accent4"/>
              </a:buClr>
              <a:buFont typeface="Wingdings" charset="2"/>
              <a:buChar char="§"/>
              <a:defRPr>
                <a:solidFill>
                  <a:schemeClr val="tx2"/>
                </a:solidFill>
                <a:latin typeface="Arial" charset="0"/>
                <a:ea typeface="Arial" charset="0"/>
                <a:cs typeface="Arial" charset="0"/>
              </a:defRPr>
            </a:lvl2pPr>
            <a:lvl3pPr marL="1143000" indent="-228600">
              <a:buClr>
                <a:schemeClr val="accent4"/>
              </a:buClr>
              <a:buFont typeface="Wingdings" charset="2"/>
              <a:buChar char="§"/>
              <a:defRPr>
                <a:solidFill>
                  <a:schemeClr val="tx2"/>
                </a:solidFill>
                <a:latin typeface="Arial" charset="0"/>
                <a:ea typeface="Arial" charset="0"/>
                <a:cs typeface="Arial" charset="0"/>
              </a:defRPr>
            </a:lvl3pPr>
            <a:lvl4pPr marL="1600200" indent="-228600">
              <a:buClr>
                <a:schemeClr val="accent4"/>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13"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2734294815"/>
      </p:ext>
    </p:extLst>
  </p:cSld>
  <p:clrMapOvr>
    <a:masterClrMapping/>
  </p:clrMapOvr>
  <p:extLst>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2" descr="D:\SkyDrive\myarchive\COST\2013\Brussels Kick Off\COST band.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6659" r="1"/>
          <a:stretch/>
        </p:blipFill>
        <p:spPr bwMode="auto">
          <a:xfrm>
            <a:off x="-79170" y="554103"/>
            <a:ext cx="1268081" cy="972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D:\SkyDrive\myarchive\COST\2013\Brussels Kick Off\COST small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1273" y="6401131"/>
            <a:ext cx="1883121" cy="4337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989929" y="6332175"/>
            <a:ext cx="2872769" cy="369332"/>
          </a:xfrm>
          <a:prstGeom prst="rect">
            <a:avLst/>
          </a:prstGeom>
        </p:spPr>
        <p:txBody>
          <a:bodyPr wrap="square">
            <a:spAutoFit/>
          </a:bodyPr>
          <a:lstStyle/>
          <a:p>
            <a:r>
              <a:rPr lang="en-GB" sz="900" dirty="0">
                <a:solidFill>
                  <a:schemeClr val="bg2">
                    <a:lumMod val="50000"/>
                  </a:schemeClr>
                </a:solidFill>
              </a:rPr>
              <a:t>COST is supported by the EU Framework Programme</a:t>
            </a:r>
          </a:p>
          <a:p>
            <a:r>
              <a:rPr lang="en-GB" sz="900" dirty="0">
                <a:solidFill>
                  <a:schemeClr val="bg2">
                    <a:lumMod val="50000"/>
                  </a:schemeClr>
                </a:solidFill>
              </a:rPr>
              <a:t>Horizon 2020</a:t>
            </a:r>
            <a:endParaRPr lang="en-US" sz="900" dirty="0">
              <a:solidFill>
                <a:schemeClr val="bg2">
                  <a:lumMod val="50000"/>
                </a:schemeClr>
              </a:solidFill>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185" y="6360900"/>
            <a:ext cx="961372" cy="480008"/>
          </a:xfrm>
          <a:prstGeom prst="rect">
            <a:avLst/>
          </a:prstGeom>
        </p:spPr>
      </p:pic>
    </p:spTree>
    <p:extLst>
      <p:ext uri="{BB962C8B-B14F-4D97-AF65-F5344CB8AC3E}">
        <p14:creationId xmlns:p14="http://schemas.microsoft.com/office/powerpoint/2010/main" val="308959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9318-2880-4D87-91EB-DEEFB15151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519465-8B37-4B94-9117-AF00882B54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FC82FA-DB8A-4BCA-82BB-426E252A264B}"/>
              </a:ext>
            </a:extLst>
          </p:cNvPr>
          <p:cNvSpPr>
            <a:spLocks noGrp="1"/>
          </p:cNvSpPr>
          <p:nvPr>
            <p:ph type="dt" sz="half" idx="10"/>
          </p:nvPr>
        </p:nvSpPr>
        <p:spPr/>
        <p:txBody>
          <a:bodyPr/>
          <a:lstStyle/>
          <a:p>
            <a:fld id="{A2A37341-C5A1-4978-A24A-23E0BA6F062B}" type="datetimeFigureOut">
              <a:rPr lang="en-GB" smtClean="0"/>
              <a:t>20/10/2021</a:t>
            </a:fld>
            <a:endParaRPr lang="en-GB"/>
          </a:p>
        </p:txBody>
      </p:sp>
      <p:sp>
        <p:nvSpPr>
          <p:cNvPr id="5" name="Footer Placeholder 4">
            <a:extLst>
              <a:ext uri="{FF2B5EF4-FFF2-40B4-BE49-F238E27FC236}">
                <a16:creationId xmlns:a16="http://schemas.microsoft.com/office/drawing/2014/main" id="{5A0800A4-F680-416A-8C86-E2E7EE393C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9CA2A8-982A-484D-A762-CB7F6756C50B}"/>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195352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D603-409C-4CBC-BDD8-BA1FF7865F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DFF2D9-4504-484D-9412-51085E3D2D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75AF2-2DAF-4FE2-9DA9-4EF958FBA92E}"/>
              </a:ext>
            </a:extLst>
          </p:cNvPr>
          <p:cNvSpPr>
            <a:spLocks noGrp="1"/>
          </p:cNvSpPr>
          <p:nvPr>
            <p:ph type="dt" sz="half" idx="10"/>
          </p:nvPr>
        </p:nvSpPr>
        <p:spPr/>
        <p:txBody>
          <a:bodyPr/>
          <a:lstStyle/>
          <a:p>
            <a:fld id="{A2A37341-C5A1-4978-A24A-23E0BA6F062B}" type="datetimeFigureOut">
              <a:rPr lang="en-GB" smtClean="0"/>
              <a:t>20/10/2021</a:t>
            </a:fld>
            <a:endParaRPr lang="en-GB"/>
          </a:p>
        </p:txBody>
      </p:sp>
      <p:sp>
        <p:nvSpPr>
          <p:cNvPr id="5" name="Footer Placeholder 4">
            <a:extLst>
              <a:ext uri="{FF2B5EF4-FFF2-40B4-BE49-F238E27FC236}">
                <a16:creationId xmlns:a16="http://schemas.microsoft.com/office/drawing/2014/main" id="{26535B86-384A-4089-9272-C9E20F9547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C109C-5025-46D5-8760-ACB111EF0F85}"/>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2162743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4F85-4BC0-4DF2-9FB9-5FB3EFDB4C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A420E3-B946-437C-8D9D-65E08C0EA8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45E0DA-982C-4C43-B9F1-75C0AA7489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2A57967-B1AB-475C-A14D-C53F0F57C780}"/>
              </a:ext>
            </a:extLst>
          </p:cNvPr>
          <p:cNvSpPr>
            <a:spLocks noGrp="1"/>
          </p:cNvSpPr>
          <p:nvPr>
            <p:ph type="dt" sz="half" idx="10"/>
          </p:nvPr>
        </p:nvSpPr>
        <p:spPr/>
        <p:txBody>
          <a:bodyPr/>
          <a:lstStyle/>
          <a:p>
            <a:fld id="{A2A37341-C5A1-4978-A24A-23E0BA6F062B}" type="datetimeFigureOut">
              <a:rPr lang="en-GB" smtClean="0"/>
              <a:t>20/10/2021</a:t>
            </a:fld>
            <a:endParaRPr lang="en-GB"/>
          </a:p>
        </p:txBody>
      </p:sp>
      <p:sp>
        <p:nvSpPr>
          <p:cNvPr id="6" name="Footer Placeholder 5">
            <a:extLst>
              <a:ext uri="{FF2B5EF4-FFF2-40B4-BE49-F238E27FC236}">
                <a16:creationId xmlns:a16="http://schemas.microsoft.com/office/drawing/2014/main" id="{543A0C78-8A8E-4ECE-88E5-26AD4EC1025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499447-8F20-47FC-AD5D-70D233F94664}"/>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258367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D5622-33BF-4DE3-B0F1-5D5356E5D2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0FF7EA-5410-4EF9-9564-5CF85532A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AA3A9-68A7-473F-8CC0-BA7BF8450F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38EF46-2634-4A13-8468-542BA19E19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52C68-2128-4E3C-A9D0-67DC707051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9AA4D32-8B84-4DF9-8C4E-B2D9F4B00F47}"/>
              </a:ext>
            </a:extLst>
          </p:cNvPr>
          <p:cNvSpPr>
            <a:spLocks noGrp="1"/>
          </p:cNvSpPr>
          <p:nvPr>
            <p:ph type="dt" sz="half" idx="10"/>
          </p:nvPr>
        </p:nvSpPr>
        <p:spPr/>
        <p:txBody>
          <a:bodyPr/>
          <a:lstStyle/>
          <a:p>
            <a:fld id="{A2A37341-C5A1-4978-A24A-23E0BA6F062B}" type="datetimeFigureOut">
              <a:rPr lang="en-GB" smtClean="0"/>
              <a:t>20/10/2021</a:t>
            </a:fld>
            <a:endParaRPr lang="en-GB"/>
          </a:p>
        </p:txBody>
      </p:sp>
      <p:sp>
        <p:nvSpPr>
          <p:cNvPr id="8" name="Footer Placeholder 7">
            <a:extLst>
              <a:ext uri="{FF2B5EF4-FFF2-40B4-BE49-F238E27FC236}">
                <a16:creationId xmlns:a16="http://schemas.microsoft.com/office/drawing/2014/main" id="{00FE39A7-0177-4823-8404-2B9FE4B421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34029E-9FFC-4B52-A79D-E3BD5BD118E7}"/>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169025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D473-AABD-4CB7-810C-8A8E802F02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8A8280-1425-4ED7-B38F-FF1B804841CF}"/>
              </a:ext>
            </a:extLst>
          </p:cNvPr>
          <p:cNvSpPr>
            <a:spLocks noGrp="1"/>
          </p:cNvSpPr>
          <p:nvPr>
            <p:ph type="dt" sz="half" idx="10"/>
          </p:nvPr>
        </p:nvSpPr>
        <p:spPr/>
        <p:txBody>
          <a:bodyPr/>
          <a:lstStyle/>
          <a:p>
            <a:fld id="{A2A37341-C5A1-4978-A24A-23E0BA6F062B}" type="datetimeFigureOut">
              <a:rPr lang="en-GB" smtClean="0"/>
              <a:t>20/10/2021</a:t>
            </a:fld>
            <a:endParaRPr lang="en-GB"/>
          </a:p>
        </p:txBody>
      </p:sp>
      <p:sp>
        <p:nvSpPr>
          <p:cNvPr id="4" name="Footer Placeholder 3">
            <a:extLst>
              <a:ext uri="{FF2B5EF4-FFF2-40B4-BE49-F238E27FC236}">
                <a16:creationId xmlns:a16="http://schemas.microsoft.com/office/drawing/2014/main" id="{5824D581-71AD-4B59-8037-0DD7F6DF20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0D583F-E804-4B0F-A8E9-0196288197E9}"/>
              </a:ext>
            </a:extLst>
          </p:cNvPr>
          <p:cNvSpPr>
            <a:spLocks noGrp="1"/>
          </p:cNvSpPr>
          <p:nvPr>
            <p:ph type="sldNum" sz="quarter" idx="12"/>
          </p:nvPr>
        </p:nvSpPr>
        <p:spPr/>
        <p:txBody>
          <a:bodyPr/>
          <a:lstStyle/>
          <a:p>
            <a:fld id="{F487E124-4BCF-4DF6-B90C-1ED5003F8CAB}"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E4713635-22EE-4D7E-9B58-C5B06A6756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raphic 358">
            <a:extLst>
              <a:ext uri="{FF2B5EF4-FFF2-40B4-BE49-F238E27FC236}">
                <a16:creationId xmlns:a16="http://schemas.microsoft.com/office/drawing/2014/main" id="{E7F42936-4854-48B3-8BD3-497E526EDB87}"/>
              </a:ext>
            </a:extLst>
          </p:cNvPr>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7925" y="458788"/>
            <a:ext cx="2206806" cy="1015521"/>
          </a:xfrm>
          <a:prstGeom prst="rect">
            <a:avLst/>
          </a:prstGeom>
        </p:spPr>
      </p:pic>
      <p:pic>
        <p:nvPicPr>
          <p:cNvPr id="10" name="Graphic 360">
            <a:extLst>
              <a:ext uri="{FF2B5EF4-FFF2-40B4-BE49-F238E27FC236}">
                <a16:creationId xmlns:a16="http://schemas.microsoft.com/office/drawing/2014/main" id="{7F28A353-DF05-48D4-AF37-05651A67D988}"/>
              </a:ext>
            </a:extLst>
          </p:cNvPr>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69694" y="664684"/>
            <a:ext cx="2169230" cy="1015521"/>
          </a:xfrm>
          <a:prstGeom prst="rect">
            <a:avLst/>
          </a:prstGeom>
        </p:spPr>
      </p:pic>
      <p:pic>
        <p:nvPicPr>
          <p:cNvPr id="11" name="Graphic 361">
            <a:extLst>
              <a:ext uri="{FF2B5EF4-FFF2-40B4-BE49-F238E27FC236}">
                <a16:creationId xmlns:a16="http://schemas.microsoft.com/office/drawing/2014/main" id="{FB7ABF65-02A5-4F85-85DF-008A8EFA82E4}"/>
              </a:ext>
            </a:extLst>
          </p:cNvPr>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09369" y="937973"/>
            <a:ext cx="3534578" cy="365125"/>
          </a:xfrm>
          <a:prstGeom prst="rect">
            <a:avLst/>
          </a:prstGeom>
        </p:spPr>
      </p:pic>
      <p:pic>
        <p:nvPicPr>
          <p:cNvPr id="15" name="Graphic 14">
            <a:extLst>
              <a:ext uri="{FF2B5EF4-FFF2-40B4-BE49-F238E27FC236}">
                <a16:creationId xmlns:a16="http://schemas.microsoft.com/office/drawing/2014/main" id="{5041F965-8719-4B32-B442-2AE2E292B2D4}"/>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28887" y="2595562"/>
            <a:ext cx="604838" cy="604838"/>
          </a:xfrm>
          <a:prstGeom prst="rect">
            <a:avLst/>
          </a:prstGeom>
        </p:spPr>
      </p:pic>
      <p:pic>
        <p:nvPicPr>
          <p:cNvPr id="17" name="Graphic 16">
            <a:extLst>
              <a:ext uri="{FF2B5EF4-FFF2-40B4-BE49-F238E27FC236}">
                <a16:creationId xmlns:a16="http://schemas.microsoft.com/office/drawing/2014/main" id="{6E9D4466-7F2E-40C8-A9A8-BAEA74CEE8C6}"/>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528887" y="4380883"/>
            <a:ext cx="604838" cy="604838"/>
          </a:xfrm>
          <a:prstGeom prst="rect">
            <a:avLst/>
          </a:prstGeom>
        </p:spPr>
      </p:pic>
      <p:pic>
        <p:nvPicPr>
          <p:cNvPr id="19" name="Graphic 18">
            <a:extLst>
              <a:ext uri="{FF2B5EF4-FFF2-40B4-BE49-F238E27FC236}">
                <a16:creationId xmlns:a16="http://schemas.microsoft.com/office/drawing/2014/main" id="{A9303B42-4695-4CC4-8FA4-C5CE3D1F760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528887" y="3504721"/>
            <a:ext cx="604838" cy="604838"/>
          </a:xfrm>
          <a:prstGeom prst="rect">
            <a:avLst/>
          </a:prstGeom>
        </p:spPr>
      </p:pic>
      <p:sp>
        <p:nvSpPr>
          <p:cNvPr id="20" name="TextBox 19">
            <a:extLst>
              <a:ext uri="{FF2B5EF4-FFF2-40B4-BE49-F238E27FC236}">
                <a16:creationId xmlns:a16="http://schemas.microsoft.com/office/drawing/2014/main" id="{DA6119FA-EDBD-439A-A50F-35D4C67CCE77}"/>
              </a:ext>
            </a:extLst>
          </p:cNvPr>
          <p:cNvSpPr txBox="1"/>
          <p:nvPr userDrawn="1"/>
        </p:nvSpPr>
        <p:spPr>
          <a:xfrm>
            <a:off x="3581400" y="2624137"/>
            <a:ext cx="5934075"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www.odin-cost.com</a:t>
            </a:r>
          </a:p>
        </p:txBody>
      </p:sp>
      <p:sp>
        <p:nvSpPr>
          <p:cNvPr id="21" name="TextBox 20">
            <a:extLst>
              <a:ext uri="{FF2B5EF4-FFF2-40B4-BE49-F238E27FC236}">
                <a16:creationId xmlns:a16="http://schemas.microsoft.com/office/drawing/2014/main" id="{BECC23EC-48DA-4B09-930F-84C4303675D0}"/>
              </a:ext>
            </a:extLst>
          </p:cNvPr>
          <p:cNvSpPr txBox="1"/>
          <p:nvPr userDrawn="1"/>
        </p:nvSpPr>
        <p:spPr>
          <a:xfrm>
            <a:off x="3581400" y="3500299"/>
            <a:ext cx="5934075"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www.odin-cost.com/LinkedIn</a:t>
            </a:r>
          </a:p>
        </p:txBody>
      </p:sp>
      <p:sp>
        <p:nvSpPr>
          <p:cNvPr id="22" name="TextBox 21">
            <a:extLst>
              <a:ext uri="{FF2B5EF4-FFF2-40B4-BE49-F238E27FC236}">
                <a16:creationId xmlns:a16="http://schemas.microsoft.com/office/drawing/2014/main" id="{2E43F56A-DDE2-4BA5-8747-6E1DEDFB3AE9}"/>
              </a:ext>
            </a:extLst>
          </p:cNvPr>
          <p:cNvSpPr txBox="1"/>
          <p:nvPr userDrawn="1"/>
        </p:nvSpPr>
        <p:spPr>
          <a:xfrm>
            <a:off x="3581399" y="4376461"/>
            <a:ext cx="5934075"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www.odin-cost.com/Youtube</a:t>
            </a:r>
          </a:p>
        </p:txBody>
      </p:sp>
    </p:spTree>
    <p:extLst>
      <p:ext uri="{BB962C8B-B14F-4D97-AF65-F5344CB8AC3E}">
        <p14:creationId xmlns:p14="http://schemas.microsoft.com/office/powerpoint/2010/main" val="253914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8D473-AABD-4CB7-810C-8A8E802F02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8A8280-1425-4ED7-B38F-FF1B804841CF}"/>
              </a:ext>
            </a:extLst>
          </p:cNvPr>
          <p:cNvSpPr>
            <a:spLocks noGrp="1"/>
          </p:cNvSpPr>
          <p:nvPr>
            <p:ph type="dt" sz="half" idx="10"/>
          </p:nvPr>
        </p:nvSpPr>
        <p:spPr/>
        <p:txBody>
          <a:bodyPr/>
          <a:lstStyle/>
          <a:p>
            <a:fld id="{A2A37341-C5A1-4978-A24A-23E0BA6F062B}" type="datetimeFigureOut">
              <a:rPr lang="en-GB" smtClean="0"/>
              <a:t>20/10/2021</a:t>
            </a:fld>
            <a:endParaRPr lang="en-GB"/>
          </a:p>
        </p:txBody>
      </p:sp>
      <p:sp>
        <p:nvSpPr>
          <p:cNvPr id="4" name="Footer Placeholder 3">
            <a:extLst>
              <a:ext uri="{FF2B5EF4-FFF2-40B4-BE49-F238E27FC236}">
                <a16:creationId xmlns:a16="http://schemas.microsoft.com/office/drawing/2014/main" id="{5824D581-71AD-4B59-8037-0DD7F6DF20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0D583F-E804-4B0F-A8E9-0196288197E9}"/>
              </a:ext>
            </a:extLst>
          </p:cNvPr>
          <p:cNvSpPr>
            <a:spLocks noGrp="1"/>
          </p:cNvSpPr>
          <p:nvPr>
            <p:ph type="sldNum" sz="quarter" idx="12"/>
          </p:nvPr>
        </p:nvSpPr>
        <p:spPr/>
        <p:txBody>
          <a:bodyPr/>
          <a:lstStyle/>
          <a:p>
            <a:fld id="{F487E124-4BCF-4DF6-B90C-1ED5003F8CAB}" type="slidenum">
              <a:rPr lang="en-GB" smtClean="0"/>
              <a:t>‹#›</a:t>
            </a:fld>
            <a:endParaRPr lang="en-GB"/>
          </a:p>
        </p:txBody>
      </p:sp>
      <p:pic>
        <p:nvPicPr>
          <p:cNvPr id="8" name="Picture 7" descr="A close up of a logo&#10;&#10;Description automatically generated">
            <a:extLst>
              <a:ext uri="{FF2B5EF4-FFF2-40B4-BE49-F238E27FC236}">
                <a16:creationId xmlns:a16="http://schemas.microsoft.com/office/drawing/2014/main" id="{E4713635-22EE-4D7E-9B58-C5B06A6756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Graphic 358">
            <a:extLst>
              <a:ext uri="{FF2B5EF4-FFF2-40B4-BE49-F238E27FC236}">
                <a16:creationId xmlns:a16="http://schemas.microsoft.com/office/drawing/2014/main" id="{E7F42936-4854-48B3-8BD3-497E526EDB87}"/>
              </a:ext>
            </a:extLst>
          </p:cNvPr>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47925" y="458788"/>
            <a:ext cx="2206806" cy="1015521"/>
          </a:xfrm>
          <a:prstGeom prst="rect">
            <a:avLst/>
          </a:prstGeom>
        </p:spPr>
      </p:pic>
      <p:pic>
        <p:nvPicPr>
          <p:cNvPr id="10" name="Graphic 360">
            <a:extLst>
              <a:ext uri="{FF2B5EF4-FFF2-40B4-BE49-F238E27FC236}">
                <a16:creationId xmlns:a16="http://schemas.microsoft.com/office/drawing/2014/main" id="{7F28A353-DF05-48D4-AF37-05651A67D988}"/>
              </a:ext>
            </a:extLst>
          </p:cNvPr>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69694" y="664684"/>
            <a:ext cx="2169230" cy="1015521"/>
          </a:xfrm>
          <a:prstGeom prst="rect">
            <a:avLst/>
          </a:prstGeom>
        </p:spPr>
      </p:pic>
      <p:pic>
        <p:nvPicPr>
          <p:cNvPr id="11" name="Graphic 361">
            <a:extLst>
              <a:ext uri="{FF2B5EF4-FFF2-40B4-BE49-F238E27FC236}">
                <a16:creationId xmlns:a16="http://schemas.microsoft.com/office/drawing/2014/main" id="{FB7ABF65-02A5-4F85-85DF-008A8EFA82E4}"/>
              </a:ext>
            </a:extLst>
          </p:cNvPr>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09369" y="937973"/>
            <a:ext cx="3534578" cy="365125"/>
          </a:xfrm>
          <a:prstGeom prst="rect">
            <a:avLst/>
          </a:prstGeom>
        </p:spPr>
      </p:pic>
      <p:sp>
        <p:nvSpPr>
          <p:cNvPr id="20" name="TextBox 19">
            <a:extLst>
              <a:ext uri="{FF2B5EF4-FFF2-40B4-BE49-F238E27FC236}">
                <a16:creationId xmlns:a16="http://schemas.microsoft.com/office/drawing/2014/main" id="{DA6119FA-EDBD-439A-A50F-35D4C67CCE77}"/>
              </a:ext>
            </a:extLst>
          </p:cNvPr>
          <p:cNvSpPr txBox="1"/>
          <p:nvPr userDrawn="1"/>
        </p:nvSpPr>
        <p:spPr>
          <a:xfrm>
            <a:off x="2447924" y="2804921"/>
            <a:ext cx="3933825" cy="1631216"/>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This article/publication is based upon work from COST Action ODIN-COST supported by COST (European Cooperation in Science and Technology).</a:t>
            </a:r>
          </a:p>
        </p:txBody>
      </p:sp>
      <p:sp>
        <p:nvSpPr>
          <p:cNvPr id="22" name="TextBox 21">
            <a:extLst>
              <a:ext uri="{FF2B5EF4-FFF2-40B4-BE49-F238E27FC236}">
                <a16:creationId xmlns:a16="http://schemas.microsoft.com/office/drawing/2014/main" id="{2E43F56A-DDE2-4BA5-8747-6E1DEDFB3AE9}"/>
              </a:ext>
            </a:extLst>
          </p:cNvPr>
          <p:cNvSpPr txBox="1"/>
          <p:nvPr userDrawn="1"/>
        </p:nvSpPr>
        <p:spPr>
          <a:xfrm>
            <a:off x="2447924" y="5445540"/>
            <a:ext cx="5934075"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www.cost.eu</a:t>
            </a:r>
          </a:p>
        </p:txBody>
      </p:sp>
      <p:sp>
        <p:nvSpPr>
          <p:cNvPr id="16" name="TextBox 15">
            <a:extLst>
              <a:ext uri="{FF2B5EF4-FFF2-40B4-BE49-F238E27FC236}">
                <a16:creationId xmlns:a16="http://schemas.microsoft.com/office/drawing/2014/main" id="{31727DE0-C500-4BE6-A024-988B6E6C3B33}"/>
              </a:ext>
            </a:extLst>
          </p:cNvPr>
          <p:cNvSpPr txBox="1"/>
          <p:nvPr userDrawn="1"/>
        </p:nvSpPr>
        <p:spPr>
          <a:xfrm>
            <a:off x="6572249" y="2804921"/>
            <a:ext cx="3933825" cy="3170099"/>
          </a:xfrm>
          <a:prstGeom prst="rect">
            <a:avLst/>
          </a:prstGeom>
          <a:noFill/>
        </p:spPr>
        <p:txBody>
          <a:bodyPr wrap="square" rtlCol="0">
            <a:spAutoFit/>
          </a:bodyPr>
          <a:lstStyle/>
          <a:p>
            <a:r>
              <a:rPr lang="en-GB" sz="2000" dirty="0">
                <a:solidFill>
                  <a:schemeClr val="bg1"/>
                </a:solidFill>
                <a:latin typeface="Arial" panose="020B0604020202020204" pitchFamily="34" charset="0"/>
                <a:cs typeface="Arial" panose="020B0604020202020204" pitchFamily="34" charset="0"/>
              </a:rPr>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p>
        </p:txBody>
      </p:sp>
    </p:spTree>
    <p:extLst>
      <p:ext uri="{BB962C8B-B14F-4D97-AF65-F5344CB8AC3E}">
        <p14:creationId xmlns:p14="http://schemas.microsoft.com/office/powerpoint/2010/main" val="416382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02711-3514-4218-8894-03292D074870}"/>
              </a:ext>
            </a:extLst>
          </p:cNvPr>
          <p:cNvSpPr>
            <a:spLocks noGrp="1"/>
          </p:cNvSpPr>
          <p:nvPr>
            <p:ph type="dt" sz="half" idx="10"/>
          </p:nvPr>
        </p:nvSpPr>
        <p:spPr/>
        <p:txBody>
          <a:bodyPr/>
          <a:lstStyle/>
          <a:p>
            <a:fld id="{A2A37341-C5A1-4978-A24A-23E0BA6F062B}" type="datetimeFigureOut">
              <a:rPr lang="en-GB" smtClean="0"/>
              <a:t>20/10/2021</a:t>
            </a:fld>
            <a:endParaRPr lang="en-GB"/>
          </a:p>
        </p:txBody>
      </p:sp>
      <p:sp>
        <p:nvSpPr>
          <p:cNvPr id="3" name="Footer Placeholder 2">
            <a:extLst>
              <a:ext uri="{FF2B5EF4-FFF2-40B4-BE49-F238E27FC236}">
                <a16:creationId xmlns:a16="http://schemas.microsoft.com/office/drawing/2014/main" id="{53BB8EA5-B57F-4A19-8610-364BD9C677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C55D78A-D47A-4BF3-886C-E0A863E65D69}"/>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386670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50C25-3559-4286-AA36-DE69FBC06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B6AC526-298F-452B-B979-5143331B6B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130971-515C-4DD4-A472-012C6203C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90B367-1E18-454C-B9ED-CD4BB55D459D}"/>
              </a:ext>
            </a:extLst>
          </p:cNvPr>
          <p:cNvSpPr>
            <a:spLocks noGrp="1"/>
          </p:cNvSpPr>
          <p:nvPr>
            <p:ph type="dt" sz="half" idx="10"/>
          </p:nvPr>
        </p:nvSpPr>
        <p:spPr/>
        <p:txBody>
          <a:bodyPr/>
          <a:lstStyle/>
          <a:p>
            <a:fld id="{A2A37341-C5A1-4978-A24A-23E0BA6F062B}" type="datetimeFigureOut">
              <a:rPr lang="en-GB" smtClean="0"/>
              <a:t>20/10/2021</a:t>
            </a:fld>
            <a:endParaRPr lang="en-GB"/>
          </a:p>
        </p:txBody>
      </p:sp>
      <p:sp>
        <p:nvSpPr>
          <p:cNvPr id="6" name="Footer Placeholder 5">
            <a:extLst>
              <a:ext uri="{FF2B5EF4-FFF2-40B4-BE49-F238E27FC236}">
                <a16:creationId xmlns:a16="http://schemas.microsoft.com/office/drawing/2014/main" id="{60B8D27E-3BCE-40FA-AB6E-3939F1BDBC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FBAD8D-4390-4891-B6B2-DDC916D57D02}"/>
              </a:ext>
            </a:extLst>
          </p:cNvPr>
          <p:cNvSpPr>
            <a:spLocks noGrp="1"/>
          </p:cNvSpPr>
          <p:nvPr>
            <p:ph type="sldNum" sz="quarter" idx="12"/>
          </p:nvPr>
        </p:nvSpPr>
        <p:spPr/>
        <p:txBody>
          <a:bodyPr/>
          <a:lstStyle/>
          <a:p>
            <a:fld id="{F487E124-4BCF-4DF6-B90C-1ED5003F8CAB}" type="slidenum">
              <a:rPr lang="en-GB" smtClean="0"/>
              <a:t>‹#›</a:t>
            </a:fld>
            <a:endParaRPr lang="en-GB"/>
          </a:p>
        </p:txBody>
      </p:sp>
    </p:spTree>
    <p:extLst>
      <p:ext uri="{BB962C8B-B14F-4D97-AF65-F5344CB8AC3E}">
        <p14:creationId xmlns:p14="http://schemas.microsoft.com/office/powerpoint/2010/main" val="218335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svg"/><Relationship Id="rId20" Type="http://schemas.openxmlformats.org/officeDocument/2006/relationships/image" Target="../media/image6.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22" Type="http://schemas.openxmlformats.org/officeDocument/2006/relationships/image" Target="../media/image8.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33B08CC-4956-4072-9B85-2B4A12106273}"/>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815637" y="185738"/>
            <a:ext cx="1076325" cy="495300"/>
          </a:xfrm>
          <a:prstGeom prst="rect">
            <a:avLst/>
          </a:prstGeom>
        </p:spPr>
      </p:pic>
      <p:pic>
        <p:nvPicPr>
          <p:cNvPr id="8" name="Graphic 7">
            <a:extLst>
              <a:ext uri="{FF2B5EF4-FFF2-40B4-BE49-F238E27FC236}">
                <a16:creationId xmlns:a16="http://schemas.microsoft.com/office/drawing/2014/main" id="{6B8FEAC7-9CB1-4633-B2C6-07B21A703005}"/>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366574" y="1690687"/>
            <a:ext cx="825425" cy="5090123"/>
          </a:xfrm>
          <a:prstGeom prst="rect">
            <a:avLst/>
          </a:prstGeom>
        </p:spPr>
      </p:pic>
      <p:pic>
        <p:nvPicPr>
          <p:cNvPr id="7" name="Graphic 6">
            <a:extLst>
              <a:ext uri="{FF2B5EF4-FFF2-40B4-BE49-F238E27FC236}">
                <a16:creationId xmlns:a16="http://schemas.microsoft.com/office/drawing/2014/main" id="{BECEB819-87C1-4DC6-AF36-2099043E575C}"/>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0" y="6153150"/>
            <a:ext cx="12192000" cy="704850"/>
          </a:xfrm>
          <a:prstGeom prst="rect">
            <a:avLst/>
          </a:prstGeom>
        </p:spPr>
      </p:pic>
      <p:sp>
        <p:nvSpPr>
          <p:cNvPr id="2" name="Title Placeholder 1">
            <a:extLst>
              <a:ext uri="{FF2B5EF4-FFF2-40B4-BE49-F238E27FC236}">
                <a16:creationId xmlns:a16="http://schemas.microsoft.com/office/drawing/2014/main" id="{FAEC486C-F432-4439-9C38-2D68062CD5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8896578-2323-404B-8429-6055045A2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9B2CF7F9-6DFE-4498-B59F-384E7F4DA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ea typeface="Cambria" panose="02040503050406030204" pitchFamily="18" charset="0"/>
                <a:cs typeface="Arial" panose="020B0604020202020204" pitchFamily="34" charset="0"/>
              </a:defRPr>
            </a:lvl1pPr>
          </a:lstStyle>
          <a:p>
            <a:fld id="{A2A37341-C5A1-4978-A24A-23E0BA6F062B}" type="datetimeFigureOut">
              <a:rPr lang="en-GB" smtClean="0"/>
              <a:pPr/>
              <a:t>20/10/2021</a:t>
            </a:fld>
            <a:endParaRPr lang="en-GB" dirty="0"/>
          </a:p>
        </p:txBody>
      </p:sp>
      <p:sp>
        <p:nvSpPr>
          <p:cNvPr id="5" name="Footer Placeholder 4">
            <a:extLst>
              <a:ext uri="{FF2B5EF4-FFF2-40B4-BE49-F238E27FC236}">
                <a16:creationId xmlns:a16="http://schemas.microsoft.com/office/drawing/2014/main" id="{860DADE5-AB82-43BF-8C4F-9A56E64ED5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ea typeface="Cambria" panose="02040503050406030204" pitchFamily="18"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4DD52653-370B-4077-907F-FA1E1094FB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Cambria" panose="02040503050406030204" pitchFamily="18" charset="0"/>
                <a:ea typeface="Cambria" panose="02040503050406030204" pitchFamily="18" charset="0"/>
              </a:defRPr>
            </a:lvl1pPr>
          </a:lstStyle>
          <a:p>
            <a:fld id="{F487E124-4BCF-4DF6-B90C-1ED5003F8CAB}" type="slidenum">
              <a:rPr lang="en-GB" smtClean="0"/>
              <a:pPr/>
              <a:t>‹#›</a:t>
            </a:fld>
            <a:endParaRPr lang="en-GB" dirty="0"/>
          </a:p>
        </p:txBody>
      </p:sp>
      <p:pic>
        <p:nvPicPr>
          <p:cNvPr id="9" name="Graphic 8">
            <a:extLst>
              <a:ext uri="{FF2B5EF4-FFF2-40B4-BE49-F238E27FC236}">
                <a16:creationId xmlns:a16="http://schemas.microsoft.com/office/drawing/2014/main" id="{E9A43361-3BC2-4019-960C-B67EFBC98163}"/>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5534" y="1528296"/>
            <a:ext cx="819892" cy="5046240"/>
          </a:xfrm>
          <a:prstGeom prst="rect">
            <a:avLst/>
          </a:prstGeom>
        </p:spPr>
      </p:pic>
    </p:spTree>
    <p:extLst>
      <p:ext uri="{BB962C8B-B14F-4D97-AF65-F5344CB8AC3E}">
        <p14:creationId xmlns:p14="http://schemas.microsoft.com/office/powerpoint/2010/main" val="187455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5" r:id="rId8"/>
    <p:sldLayoutId id="2147483656" r:id="rId9"/>
    <p:sldLayoutId id="2147483657"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000" kern="1200">
          <a:solidFill>
            <a:srgbClr val="006DB6"/>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Cambria" panose="02040503050406030204" pitchFamily="18"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Cambria" panose="02040503050406030204" pitchFamily="18"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Cambria" panose="02040503050406030204" pitchFamily="18"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Cambria" panose="02040503050406030204"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cost.eu/uploads/2021/07/Travel-Reimbursement-Rules-202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cost.eu/uploads/2021/07/Travel-Reimbursement-Rules-2020.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www.odin-cost.com/"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www.cost.eu/"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17AE-7AF7-453F-BB84-D95C501AB149}"/>
              </a:ext>
            </a:extLst>
          </p:cNvPr>
          <p:cNvSpPr>
            <a:spLocks noGrp="1"/>
          </p:cNvSpPr>
          <p:nvPr>
            <p:ph type="ctrTitle"/>
          </p:nvPr>
        </p:nvSpPr>
        <p:spPr/>
        <p:txBody>
          <a:bodyPr/>
          <a:lstStyle/>
          <a:p>
            <a:r>
              <a:rPr lang="en-GB" dirty="0"/>
              <a:t>Iceland 2021</a:t>
            </a:r>
          </a:p>
        </p:txBody>
      </p:sp>
      <p:sp>
        <p:nvSpPr>
          <p:cNvPr id="3" name="Subtitle 2">
            <a:extLst>
              <a:ext uri="{FF2B5EF4-FFF2-40B4-BE49-F238E27FC236}">
                <a16:creationId xmlns:a16="http://schemas.microsoft.com/office/drawing/2014/main" id="{F4D7EA1D-9B8A-4EAD-A4E7-6C39F30D94D9}"/>
              </a:ext>
            </a:extLst>
          </p:cNvPr>
          <p:cNvSpPr>
            <a:spLocks noGrp="1"/>
          </p:cNvSpPr>
          <p:nvPr>
            <p:ph type="subTitle" idx="1"/>
          </p:nvPr>
        </p:nvSpPr>
        <p:spPr/>
        <p:txBody>
          <a:bodyPr/>
          <a:lstStyle/>
          <a:p>
            <a:r>
              <a:rPr lang="fr-FR" b="1" dirty="0">
                <a:solidFill>
                  <a:srgbClr val="FFFF00"/>
                </a:solidFill>
              </a:rPr>
              <a:t>Science Communication </a:t>
            </a:r>
            <a:r>
              <a:rPr lang="fr-FR" b="1" i="1" strike="sngStrike" dirty="0">
                <a:solidFill>
                  <a:srgbClr val="FFFF00"/>
                </a:solidFill>
              </a:rPr>
              <a:t>Manager</a:t>
            </a:r>
            <a:r>
              <a:rPr lang="fr-FR" b="1" dirty="0">
                <a:solidFill>
                  <a:srgbClr val="FFFF00"/>
                </a:solidFill>
              </a:rPr>
              <a:t> </a:t>
            </a:r>
            <a:r>
              <a:rPr lang="fr-FR" b="1" dirty="0" err="1">
                <a:solidFill>
                  <a:srgbClr val="FFFF00"/>
                </a:solidFill>
              </a:rPr>
              <a:t>Coordinator</a:t>
            </a:r>
            <a:br>
              <a:rPr lang="fr-FR" b="1" dirty="0">
                <a:solidFill>
                  <a:srgbClr val="FFFF00"/>
                </a:solidFill>
              </a:rPr>
            </a:br>
            <a:r>
              <a:rPr lang="fr-FR" b="1" dirty="0">
                <a:solidFill>
                  <a:srgbClr val="FFFF00"/>
                </a:solidFill>
              </a:rPr>
              <a:t>Minor updates</a:t>
            </a:r>
            <a:endParaRPr lang="en-GB" b="1" dirty="0">
              <a:solidFill>
                <a:srgbClr val="FFFF00"/>
              </a:solidFill>
            </a:endParaRPr>
          </a:p>
        </p:txBody>
      </p:sp>
    </p:spTree>
    <p:extLst>
      <p:ext uri="{BB962C8B-B14F-4D97-AF65-F5344CB8AC3E}">
        <p14:creationId xmlns:p14="http://schemas.microsoft.com/office/powerpoint/2010/main" val="4217963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52957994"/>
              </p:ext>
            </p:extLst>
          </p:nvPr>
        </p:nvGraphicFramePr>
        <p:xfrm>
          <a:off x="1899212" y="1397002"/>
          <a:ext cx="9028762" cy="4291954"/>
        </p:xfrm>
        <a:graphic>
          <a:graphicData uri="http://schemas.openxmlformats.org/drawingml/2006/table">
            <a:tbl>
              <a:tblPr firstRow="1" bandRow="1">
                <a:tableStyleId>{5C22544A-7EE6-4342-B048-85BDC9FD1C3A}</a:tableStyleId>
              </a:tblPr>
              <a:tblGrid>
                <a:gridCol w="1418187">
                  <a:extLst>
                    <a:ext uri="{9D8B030D-6E8A-4147-A177-3AD203B41FA5}">
                      <a16:colId xmlns:a16="http://schemas.microsoft.com/office/drawing/2014/main" val="20000"/>
                    </a:ext>
                  </a:extLst>
                </a:gridCol>
                <a:gridCol w="1522115">
                  <a:extLst>
                    <a:ext uri="{9D8B030D-6E8A-4147-A177-3AD203B41FA5}">
                      <a16:colId xmlns:a16="http://schemas.microsoft.com/office/drawing/2014/main" val="20001"/>
                    </a:ext>
                  </a:extLst>
                </a:gridCol>
                <a:gridCol w="1522115">
                  <a:extLst>
                    <a:ext uri="{9D8B030D-6E8A-4147-A177-3AD203B41FA5}">
                      <a16:colId xmlns:a16="http://schemas.microsoft.com/office/drawing/2014/main" val="20002"/>
                    </a:ext>
                  </a:extLst>
                </a:gridCol>
                <a:gridCol w="1522115">
                  <a:extLst>
                    <a:ext uri="{9D8B030D-6E8A-4147-A177-3AD203B41FA5}">
                      <a16:colId xmlns:a16="http://schemas.microsoft.com/office/drawing/2014/main" val="20003"/>
                    </a:ext>
                  </a:extLst>
                </a:gridCol>
                <a:gridCol w="1522115">
                  <a:extLst>
                    <a:ext uri="{9D8B030D-6E8A-4147-A177-3AD203B41FA5}">
                      <a16:colId xmlns:a16="http://schemas.microsoft.com/office/drawing/2014/main" val="20004"/>
                    </a:ext>
                  </a:extLst>
                </a:gridCol>
                <a:gridCol w="1522115">
                  <a:extLst>
                    <a:ext uri="{9D8B030D-6E8A-4147-A177-3AD203B41FA5}">
                      <a16:colId xmlns:a16="http://schemas.microsoft.com/office/drawing/2014/main" val="20005"/>
                    </a:ext>
                  </a:extLst>
                </a:gridCol>
              </a:tblGrid>
              <a:tr h="1003816">
                <a:tc>
                  <a:txBody>
                    <a:bodyPr/>
                    <a:lstStyle/>
                    <a:p>
                      <a:r>
                        <a:rPr lang="en-GB" sz="1800" b="1" kern="1200" dirty="0">
                          <a:solidFill>
                            <a:schemeClr val="dk1"/>
                          </a:solidFill>
                          <a:latin typeface="+mn-lt"/>
                          <a:ea typeface="+mn-ea"/>
                          <a:cs typeface="+mn-cs"/>
                        </a:rPr>
                        <a:t>Item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dirty="0">
                          <a:solidFill>
                            <a:schemeClr val="tx1"/>
                          </a:solidFill>
                        </a:rPr>
                        <a:t>(A)</a:t>
                      </a:r>
                    </a:p>
                    <a:p>
                      <a:pPr algn="ctr"/>
                      <a:r>
                        <a:rPr lang="en-GB" sz="1400" dirty="0">
                          <a:solidFill>
                            <a:schemeClr val="tx1"/>
                          </a:solidFill>
                        </a:rPr>
                        <a:t>COST logo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dirty="0">
                          <a:solidFill>
                            <a:schemeClr val="tx1"/>
                          </a:solidFill>
                        </a:rPr>
                        <a:t>(B)</a:t>
                      </a:r>
                    </a:p>
                    <a:p>
                      <a:pPr algn="ctr"/>
                      <a:r>
                        <a:rPr lang="en-GB" sz="1400" dirty="0">
                          <a:solidFill>
                            <a:schemeClr val="tx1"/>
                          </a:solidFill>
                        </a:rPr>
                        <a:t>EU emblem + text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dirty="0">
                          <a:solidFill>
                            <a:schemeClr val="tx1"/>
                          </a:solidFill>
                        </a:rPr>
                        <a:t>(C)</a:t>
                      </a:r>
                    </a:p>
                    <a:p>
                      <a:pPr algn="ctr"/>
                      <a:r>
                        <a:rPr lang="en-GB" sz="1400" dirty="0">
                          <a:solidFill>
                            <a:schemeClr val="tx1"/>
                          </a:solidFill>
                        </a:rPr>
                        <a:t>Acknowledgment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dirty="0">
                          <a:solidFill>
                            <a:schemeClr val="tx1"/>
                          </a:solidFill>
                        </a:rPr>
                        <a:t>(D)</a:t>
                      </a:r>
                    </a:p>
                    <a:p>
                      <a:pPr algn="ctr"/>
                      <a:r>
                        <a:rPr lang="en-GB" sz="1400" dirty="0">
                          <a:solidFill>
                            <a:schemeClr val="tx1"/>
                          </a:solidFill>
                        </a:rPr>
                        <a:t>Boilerplate</a:t>
                      </a:r>
                    </a:p>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GB" sz="1600" dirty="0">
                          <a:solidFill>
                            <a:schemeClr val="tx1"/>
                          </a:solidFill>
                        </a:rPr>
                        <a:t>(E)</a:t>
                      </a:r>
                    </a:p>
                    <a:p>
                      <a:pPr algn="ctr"/>
                      <a:r>
                        <a:rPr lang="en-GB" sz="1400" dirty="0">
                          <a:solidFill>
                            <a:schemeClr val="tx1"/>
                          </a:solidFill>
                        </a:rPr>
                        <a:t>Website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469734">
                <a:tc>
                  <a:txBody>
                    <a:bodyPr/>
                    <a:lstStyle/>
                    <a:p>
                      <a:r>
                        <a:rPr lang="en-GB" b="1" dirty="0"/>
                        <a:t>Brochures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rgbClr val="26AE4A"/>
                          </a:solidFill>
                          <a:sym typeface="Wingdings" panose="05000000000000000000" pitchFamily="2" charset="2"/>
                        </a:rPr>
                        <a:t></a:t>
                      </a:r>
                      <a:endParaRPr lang="en-GB" sz="2400" b="1" dirty="0">
                        <a:solidFill>
                          <a:srgbClr val="26AE4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69734">
                <a:tc>
                  <a:txBody>
                    <a:bodyPr/>
                    <a:lstStyle/>
                    <a:p>
                      <a:r>
                        <a:rPr lang="en-GB" b="1" dirty="0"/>
                        <a:t>Flyers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9734">
                <a:tc>
                  <a:txBody>
                    <a:bodyPr/>
                    <a:lstStyle/>
                    <a:p>
                      <a:r>
                        <a:rPr lang="en-GB" b="1" dirty="0"/>
                        <a:t>Posters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dirty="0">
                          <a:solidFill>
                            <a:srgbClr val="E40314"/>
                          </a:solidFill>
                          <a:latin typeface="+mn-lt"/>
                          <a:ea typeface="+mn-ea"/>
                          <a:cs typeface="+mn-cs"/>
                          <a:sym typeface="Wingdings" panose="05000000000000000000" pitchFamily="2" charset="2"/>
                        </a:rPr>
                        <a:t></a:t>
                      </a:r>
                      <a:endParaRPr lang="en-GB" sz="2400" b="1" kern="1200" dirty="0">
                        <a:solidFill>
                          <a:srgbClr val="E4031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dirty="0">
                          <a:solidFill>
                            <a:srgbClr val="E40314"/>
                          </a:solidFill>
                          <a:latin typeface="+mn-lt"/>
                          <a:ea typeface="+mn-ea"/>
                          <a:cs typeface="+mn-cs"/>
                          <a:sym typeface="Wingdings" panose="05000000000000000000" pitchFamily="2" charset="2"/>
                        </a:rPr>
                        <a:t></a:t>
                      </a:r>
                      <a:endParaRPr lang="en-GB" sz="2400" b="1" kern="1200" dirty="0">
                        <a:solidFill>
                          <a:srgbClr val="E4031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9734">
                <a:tc>
                  <a:txBody>
                    <a:bodyPr/>
                    <a:lstStyle/>
                    <a:p>
                      <a:r>
                        <a:rPr lang="en-GB" b="1" dirty="0"/>
                        <a:t>Websites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dirty="0">
                          <a:solidFill>
                            <a:srgbClr val="E40314"/>
                          </a:solidFill>
                          <a:latin typeface="+mn-lt"/>
                          <a:ea typeface="+mn-ea"/>
                          <a:cs typeface="+mn-cs"/>
                          <a:sym typeface="Wingdings" panose="05000000000000000000" pitchFamily="2" charset="2"/>
                        </a:rPr>
                        <a:t></a:t>
                      </a:r>
                      <a:endParaRPr lang="en-GB" sz="2400" b="1" kern="1200" dirty="0">
                        <a:solidFill>
                          <a:srgbClr val="E4031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69734">
                <a:tc>
                  <a:txBody>
                    <a:bodyPr/>
                    <a:lstStyle/>
                    <a:p>
                      <a:r>
                        <a:rPr lang="en-GB" b="1" dirty="0"/>
                        <a:t>Videos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69734">
                <a:tc>
                  <a:txBody>
                    <a:bodyPr/>
                    <a:lstStyle/>
                    <a:p>
                      <a:r>
                        <a:rPr lang="en-GB" b="1" dirty="0"/>
                        <a:t>Papers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1" dirty="0">
                          <a:solidFill>
                            <a:srgbClr val="E40314"/>
                          </a:solidFill>
                          <a:sym typeface="Wingdings" panose="05000000000000000000" pitchFamily="2" charset="2"/>
                        </a:rPr>
                        <a:t></a:t>
                      </a:r>
                      <a:endParaRPr lang="en-GB" sz="2400" b="1" dirty="0">
                        <a:solidFill>
                          <a:srgbClr val="E4031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dirty="0">
                          <a:solidFill>
                            <a:srgbClr val="E40314"/>
                          </a:solidFill>
                          <a:latin typeface="+mn-lt"/>
                          <a:ea typeface="+mn-ea"/>
                          <a:cs typeface="+mn-cs"/>
                          <a:sym typeface="Wingdings" panose="05000000000000000000" pitchFamily="2" charset="2"/>
                        </a:rPr>
                        <a:t></a:t>
                      </a:r>
                      <a:endParaRPr lang="en-GB" sz="2400" b="1" kern="1200" dirty="0">
                        <a:solidFill>
                          <a:srgbClr val="E4031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kern="1200" dirty="0">
                          <a:solidFill>
                            <a:srgbClr val="E40314"/>
                          </a:solidFill>
                          <a:latin typeface="+mn-lt"/>
                          <a:ea typeface="+mn-ea"/>
                          <a:cs typeface="+mn-cs"/>
                          <a:sym typeface="Wingdings" panose="05000000000000000000" pitchFamily="2" charset="2"/>
                        </a:rPr>
                        <a:t></a:t>
                      </a:r>
                      <a:endParaRPr lang="en-GB" sz="2400" b="1" kern="1200" dirty="0">
                        <a:solidFill>
                          <a:srgbClr val="E4031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69734">
                <a:tc>
                  <a:txBody>
                    <a:bodyPr/>
                    <a:lstStyle/>
                    <a:p>
                      <a:r>
                        <a:rPr lang="en-GB" b="1" dirty="0"/>
                        <a:t>Books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2400" b="1" kern="1200" dirty="0">
                          <a:solidFill>
                            <a:srgbClr val="26AE4A"/>
                          </a:solidFill>
                          <a:latin typeface="+mn-lt"/>
                          <a:ea typeface="+mn-ea"/>
                          <a:cs typeface="+mn-cs"/>
                          <a:sym typeface="Wingdings" panose="05000000000000000000" pitchFamily="2" charset="2"/>
                        </a:rPr>
                        <a:t></a:t>
                      </a:r>
                      <a:endParaRPr lang="en-GB" sz="2400" b="1" kern="1200" dirty="0">
                        <a:solidFill>
                          <a:srgbClr val="26AE4A"/>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6" name="Rectangle 5"/>
          <p:cNvSpPr/>
          <p:nvPr/>
        </p:nvSpPr>
        <p:spPr>
          <a:xfrm>
            <a:off x="2373745" y="118854"/>
            <a:ext cx="8294255" cy="707886"/>
          </a:xfrm>
          <a:prstGeom prst="rect">
            <a:avLst/>
          </a:prstGeom>
        </p:spPr>
        <p:txBody>
          <a:bodyPr wrap="square">
            <a:spAutoFit/>
          </a:bodyPr>
          <a:lstStyle/>
          <a:p>
            <a:r>
              <a:rPr lang="en-GB" sz="4000" b="1" dirty="0">
                <a:solidFill>
                  <a:srgbClr val="70375A"/>
                </a:solidFill>
                <a:latin typeface="+mj-lt"/>
              </a:rPr>
              <a:t>Acknowledging Cost Funding</a:t>
            </a:r>
          </a:p>
        </p:txBody>
      </p:sp>
    </p:spTree>
    <p:extLst>
      <p:ext uri="{BB962C8B-B14F-4D97-AF65-F5344CB8AC3E}">
        <p14:creationId xmlns:p14="http://schemas.microsoft.com/office/powerpoint/2010/main" val="379683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FE5A-6983-44E7-B6F7-F5B42E673666}"/>
              </a:ext>
            </a:extLst>
          </p:cNvPr>
          <p:cNvSpPr>
            <a:spLocks noGrp="1"/>
          </p:cNvSpPr>
          <p:nvPr>
            <p:ph type="title"/>
          </p:nvPr>
        </p:nvSpPr>
        <p:spPr/>
        <p:txBody>
          <a:bodyPr>
            <a:normAutofit/>
          </a:bodyPr>
          <a:lstStyle/>
          <a:p>
            <a:r>
              <a:rPr lang="en-GB" sz="6600" b="1" dirty="0"/>
              <a:t>Why?</a:t>
            </a:r>
          </a:p>
        </p:txBody>
      </p:sp>
      <p:sp>
        <p:nvSpPr>
          <p:cNvPr id="3" name="Content Placeholder 2">
            <a:extLst>
              <a:ext uri="{FF2B5EF4-FFF2-40B4-BE49-F238E27FC236}">
                <a16:creationId xmlns:a16="http://schemas.microsoft.com/office/drawing/2014/main" id="{37E72826-A112-4813-A65A-022CA2CD9BA6}"/>
              </a:ext>
            </a:extLst>
          </p:cNvPr>
          <p:cNvSpPr>
            <a:spLocks noGrp="1"/>
          </p:cNvSpPr>
          <p:nvPr>
            <p:ph idx="1"/>
          </p:nvPr>
        </p:nvSpPr>
        <p:spPr>
          <a:xfrm>
            <a:off x="367553" y="1592543"/>
            <a:ext cx="11456893" cy="4351338"/>
          </a:xfrm>
        </p:spPr>
        <p:txBody>
          <a:bodyPr>
            <a:normAutofit/>
          </a:bodyPr>
          <a:lstStyle/>
          <a:p>
            <a:pPr marL="0" indent="0">
              <a:buNone/>
            </a:pPr>
            <a:r>
              <a:rPr lang="en-GB" sz="4000" dirty="0">
                <a:effectLst/>
                <a:latin typeface="Arial" panose="020B0604020202020204" pitchFamily="34" charset="0"/>
                <a:ea typeface="Times New Roman" panose="02020603050405020304" pitchFamily="18" charset="0"/>
              </a:rPr>
              <a:t>- This is relevant for the COST monitoring system in order to add ODIN contributions in the monthly Press Review. </a:t>
            </a:r>
          </a:p>
          <a:p>
            <a:pPr marL="0" indent="0">
              <a:buNone/>
            </a:pPr>
            <a:r>
              <a:rPr lang="en-GB" sz="4000" dirty="0">
                <a:ea typeface="Times New Roman" panose="02020603050405020304" pitchFamily="18" charset="0"/>
              </a:rPr>
              <a:t>- T</a:t>
            </a:r>
            <a:r>
              <a:rPr lang="en-GB" sz="4000" dirty="0">
                <a:effectLst/>
                <a:latin typeface="Arial" panose="020B0604020202020204" pitchFamily="34" charset="0"/>
                <a:ea typeface="Times New Roman" panose="02020603050405020304" pitchFamily="18" charset="0"/>
              </a:rPr>
              <a:t>he Press Review is also shared with the Governance of COST and the newsletter, which means ODIN’s work is shared and visible to a very broad audience. </a:t>
            </a:r>
            <a:endParaRPr lang="en-GB" sz="5400" dirty="0"/>
          </a:p>
        </p:txBody>
      </p:sp>
    </p:spTree>
    <p:extLst>
      <p:ext uri="{BB962C8B-B14F-4D97-AF65-F5344CB8AC3E}">
        <p14:creationId xmlns:p14="http://schemas.microsoft.com/office/powerpoint/2010/main" val="948545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33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979D-7C16-416E-B5C0-604C661EB7CC}"/>
              </a:ext>
            </a:extLst>
          </p:cNvPr>
          <p:cNvSpPr>
            <a:spLocks noGrp="1"/>
          </p:cNvSpPr>
          <p:nvPr>
            <p:ph type="title"/>
          </p:nvPr>
        </p:nvSpPr>
        <p:spPr/>
        <p:txBody>
          <a:bodyPr/>
          <a:lstStyle/>
          <a:p>
            <a:r>
              <a:rPr lang="en-US" b="1" dirty="0"/>
              <a:t>Reimbursement (~</a:t>
            </a:r>
            <a:r>
              <a:rPr lang="en-US" b="1" i="1" spc="-150" dirty="0"/>
              <a:t>daily allowance</a:t>
            </a:r>
            <a:r>
              <a:rPr lang="en-US" b="1" dirty="0"/>
              <a:t>)</a:t>
            </a:r>
          </a:p>
        </p:txBody>
      </p:sp>
      <p:sp>
        <p:nvSpPr>
          <p:cNvPr id="3" name="Content Placeholder 2">
            <a:extLst>
              <a:ext uri="{FF2B5EF4-FFF2-40B4-BE49-F238E27FC236}">
                <a16:creationId xmlns:a16="http://schemas.microsoft.com/office/drawing/2014/main" id="{4AADEE68-A7D5-41BA-9AD5-00D166ACBBEF}"/>
              </a:ext>
            </a:extLst>
          </p:cNvPr>
          <p:cNvSpPr>
            <a:spLocks noGrp="1"/>
          </p:cNvSpPr>
          <p:nvPr>
            <p:ph idx="1"/>
          </p:nvPr>
        </p:nvSpPr>
        <p:spPr/>
        <p:txBody>
          <a:bodyPr/>
          <a:lstStyle/>
          <a:p>
            <a:r>
              <a:rPr lang="en-US" dirty="0"/>
              <a:t>Submit online via the invitation link, a Travel Reimbursement Request (TRR) </a:t>
            </a:r>
            <a:r>
              <a:rPr lang="en-US" sz="4400" b="1" u="sng" dirty="0">
                <a:solidFill>
                  <a:srgbClr val="FF0000"/>
                </a:solidFill>
              </a:rPr>
              <a:t>by 27th of October 2021 </a:t>
            </a:r>
            <a:r>
              <a:rPr lang="en-US" dirty="0"/>
              <a:t>(together with the supporting documents (i.e. ticket)).</a:t>
            </a:r>
          </a:p>
          <a:p>
            <a:r>
              <a:rPr lang="en-US" dirty="0"/>
              <a:t>Eligible expenses: Daily Allowance (accommodation, meals and local transport expenses), Long-distance travel (Train, Bus, Car, Ferry, Airplane) and Other eligible expenses</a:t>
            </a:r>
          </a:p>
          <a:p>
            <a:endParaRPr lang="en-US" dirty="0"/>
          </a:p>
          <a:p>
            <a:pPr marL="0" indent="0" algn="ctr">
              <a:buNone/>
            </a:pPr>
            <a:r>
              <a:rPr lang="en-US" b="1" i="1" dirty="0">
                <a:solidFill>
                  <a:srgbClr val="FF0000"/>
                </a:solidFill>
                <a:hlinkClick r:id="rId2">
                  <a:extLst>
                    <a:ext uri="{A12FA001-AC4F-418D-AE19-62706E023703}">
                      <ahyp:hlinkClr xmlns:ahyp="http://schemas.microsoft.com/office/drawing/2018/hyperlinkcolor" val="tx"/>
                    </a:ext>
                  </a:extLst>
                </a:hlinkClick>
              </a:rPr>
              <a:t>https://www.cost.eu/uploads/2021/07/Travel-Reimbursement-Rules-2020.pdf</a:t>
            </a:r>
            <a:r>
              <a:rPr lang="en-US" b="1" i="1" dirty="0">
                <a:solidFill>
                  <a:srgbClr val="FF0000"/>
                </a:solidFill>
              </a:rPr>
              <a:t> </a:t>
            </a:r>
          </a:p>
        </p:txBody>
      </p:sp>
    </p:spTree>
    <p:extLst>
      <p:ext uri="{BB962C8B-B14F-4D97-AF65-F5344CB8AC3E}">
        <p14:creationId xmlns:p14="http://schemas.microsoft.com/office/powerpoint/2010/main" val="217417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9FEC-88EC-40DC-B902-8147DB44C4A4}"/>
              </a:ext>
            </a:extLst>
          </p:cNvPr>
          <p:cNvSpPr>
            <a:spLocks noGrp="1"/>
          </p:cNvSpPr>
          <p:nvPr>
            <p:ph type="title"/>
          </p:nvPr>
        </p:nvSpPr>
        <p:spPr/>
        <p:txBody>
          <a:bodyPr/>
          <a:lstStyle/>
          <a:p>
            <a:r>
              <a:rPr lang="en-US" b="1" dirty="0"/>
              <a:t>Reimbursement (~</a:t>
            </a:r>
            <a:r>
              <a:rPr lang="en-US" b="1" i="1" spc="-150" dirty="0"/>
              <a:t>daily allowance</a:t>
            </a:r>
            <a:r>
              <a:rPr lang="en-US" b="1" dirty="0"/>
              <a:t>)</a:t>
            </a:r>
            <a:endParaRPr lang="en-US" dirty="0"/>
          </a:p>
        </p:txBody>
      </p:sp>
      <p:pic>
        <p:nvPicPr>
          <p:cNvPr id="5" name="Content Placeholder 4">
            <a:extLst>
              <a:ext uri="{FF2B5EF4-FFF2-40B4-BE49-F238E27FC236}">
                <a16:creationId xmlns:a16="http://schemas.microsoft.com/office/drawing/2014/main" id="{E8690A32-38F8-4E8B-AD1D-E383C58BA6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6753" y="1427390"/>
            <a:ext cx="9083293" cy="4695504"/>
          </a:xfrm>
        </p:spPr>
      </p:pic>
    </p:spTree>
    <p:extLst>
      <p:ext uri="{BB962C8B-B14F-4D97-AF65-F5344CB8AC3E}">
        <p14:creationId xmlns:p14="http://schemas.microsoft.com/office/powerpoint/2010/main" val="3861103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ED3B-3311-430B-B64D-D4B58B5F4F3B}"/>
              </a:ext>
            </a:extLst>
          </p:cNvPr>
          <p:cNvSpPr>
            <a:spLocks noGrp="1"/>
          </p:cNvSpPr>
          <p:nvPr>
            <p:ph type="title"/>
          </p:nvPr>
        </p:nvSpPr>
        <p:spPr/>
        <p:txBody>
          <a:bodyPr/>
          <a:lstStyle/>
          <a:p>
            <a:r>
              <a:rPr lang="en-US" b="1" dirty="0"/>
              <a:t>Reimbursement (~</a:t>
            </a:r>
            <a:r>
              <a:rPr lang="en-US" b="1" i="1" spc="-150" dirty="0"/>
              <a:t>daily allowance</a:t>
            </a:r>
            <a:r>
              <a:rPr lang="en-US" b="1" dirty="0"/>
              <a:t>)</a:t>
            </a:r>
            <a:endParaRPr lang="en-US" dirty="0"/>
          </a:p>
        </p:txBody>
      </p:sp>
      <p:sp>
        <p:nvSpPr>
          <p:cNvPr id="3" name="Content Placeholder 2">
            <a:extLst>
              <a:ext uri="{FF2B5EF4-FFF2-40B4-BE49-F238E27FC236}">
                <a16:creationId xmlns:a16="http://schemas.microsoft.com/office/drawing/2014/main" id="{AC3FFCF9-AA1E-4948-9C9C-7228A46A0CC3}"/>
              </a:ext>
            </a:extLst>
          </p:cNvPr>
          <p:cNvSpPr>
            <a:spLocks noGrp="1"/>
          </p:cNvSpPr>
          <p:nvPr>
            <p:ph idx="1"/>
          </p:nvPr>
        </p:nvSpPr>
        <p:spPr/>
        <p:txBody>
          <a:bodyPr>
            <a:normAutofit fontScale="92500" lnSpcReduction="10000"/>
          </a:bodyPr>
          <a:lstStyle/>
          <a:p>
            <a:r>
              <a:rPr lang="en-GB" sz="1800" dirty="0">
                <a:effectLst/>
                <a:latin typeface="Arial" panose="020B0604020202020204" pitchFamily="34" charset="0"/>
                <a:ea typeface="Times New Roman" panose="02020603050405020304" pitchFamily="18" charset="0"/>
              </a:rPr>
              <a:t>Training School : end of travel – before 12:00, e.g. 11:00 hrs</a:t>
            </a:r>
          </a:p>
          <a:p>
            <a:pPr marL="0" indent="0">
              <a:buNone/>
            </a:pPr>
            <a:endParaRPr lang="en-GB" sz="1800" dirty="0">
              <a:effectLst/>
              <a:latin typeface="Arial" panose="020B0604020202020204" pitchFamily="34" charset="0"/>
              <a:ea typeface="Times New Roman" panose="02020603050405020304" pitchFamily="18" charset="0"/>
            </a:endParaRPr>
          </a:p>
          <a:p>
            <a:pPr marL="0" indent="0">
              <a:buNone/>
            </a:pPr>
            <a:endParaRPr lang="en-GB" sz="1800" dirty="0">
              <a:effectLst/>
              <a:latin typeface="Arial" panose="020B0604020202020204" pitchFamily="34" charset="0"/>
              <a:ea typeface="Times New Roman" panose="02020603050405020304" pitchFamily="18" charset="0"/>
            </a:endParaRPr>
          </a:p>
          <a:p>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is the only way to avoid double funding and at the same time to offer the maximum daily allowance according to the rule.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is-IS" sz="1800" dirty="0">
                <a:effectLst/>
                <a:latin typeface="Calibri" panose="020F0502020204030204" pitchFamily="34" charset="0"/>
                <a:ea typeface="Times New Roman" panose="02020603050405020304" pitchFamily="18" charset="0"/>
                <a:cs typeface="Calibri" panose="020F0502020204030204" pitchFamily="34" charset="0"/>
              </a:rPr>
              <a:t>The Grant holder will of course check the claims </a:t>
            </a:r>
            <a:r>
              <a:rPr lang="is-IS" sz="1800" dirty="0">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is-I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spcBef>
                <a:spcPts val="0"/>
              </a:spcBef>
              <a:spcAft>
                <a:spcPts val="0"/>
              </a:spcAft>
              <a:buNone/>
            </a:pPr>
            <a:endParaRPr lang="is-IS" sz="1800" b="1" dirty="0">
              <a:solidFill>
                <a:srgbClr val="FF0000"/>
              </a:solidFill>
              <a:effectLst/>
              <a:latin typeface="Calibri" panose="020F0502020204030204" pitchFamily="34" charset="0"/>
              <a:ea typeface="Times New Roman" panose="02020603050405020304" pitchFamily="18" charset="0"/>
            </a:endParaRPr>
          </a:p>
          <a:p>
            <a:pPr marL="0" marR="0" lvl="0" indent="0" algn="ctr">
              <a:spcBef>
                <a:spcPts val="0"/>
              </a:spcBef>
              <a:spcAft>
                <a:spcPts val="0"/>
              </a:spcAft>
              <a:buNone/>
            </a:pPr>
            <a:r>
              <a:rPr lang="is-IS" sz="1800" b="1" dirty="0">
                <a:solidFill>
                  <a:srgbClr val="FF0000"/>
                </a:solidFill>
                <a:effectLst/>
                <a:latin typeface="Calibri" panose="020F0502020204030204" pitchFamily="34" charset="0"/>
                <a:ea typeface="Times New Roman" panose="02020603050405020304" pitchFamily="18" charset="0"/>
              </a:rPr>
              <a:t>Daily allowance</a:t>
            </a:r>
            <a:r>
              <a:rPr lang="is-IS" sz="18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is-IS" sz="1800" dirty="0">
                <a:effectLst/>
                <a:latin typeface="Calibri" panose="020F0502020204030204" pitchFamily="34" charset="0"/>
                <a:ea typeface="Times New Roman" panose="02020603050405020304" pitchFamily="18" charset="0"/>
              </a:rPr>
              <a:t>The daily allowance covers accommodation expenses, meals, and local transport (NOT TAXI) expenses incurred in the country where the meeting takes place. </a:t>
            </a:r>
            <a:endParaRPr lang="en-US" sz="1800" dirty="0">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is-IS" sz="1800" dirty="0">
                <a:effectLst/>
                <a:latin typeface="Calibri" panose="020F0502020204030204" pitchFamily="34" charset="0"/>
                <a:ea typeface="Times New Roman" panose="02020603050405020304" pitchFamily="18" charset="0"/>
              </a:rPr>
              <a:t>The daily allowance is calculated based on the attended meeting days (as evidenced by the signed attendance list) and the travel dates and times, permitting participants to receive a daily allowance one day before and one day after the event. </a:t>
            </a:r>
            <a:endParaRPr lang="en-US" sz="1800" dirty="0">
              <a:effectLst/>
              <a:latin typeface="Calibri" panose="020F0502020204030204" pitchFamily="34"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is-IS" sz="1800" dirty="0">
                <a:effectLst/>
                <a:latin typeface="Calibri" panose="020F0502020204030204" pitchFamily="34" charset="0"/>
                <a:ea typeface="Times New Roman" panose="02020603050405020304" pitchFamily="18" charset="0"/>
              </a:rPr>
              <a:t>The rate is based on the country where the meeting is held (</a:t>
            </a:r>
            <a:r>
              <a:rPr lang="is-IS" sz="3000" b="1" u="sng" dirty="0">
                <a:solidFill>
                  <a:srgbClr val="FF0000"/>
                </a:solidFill>
                <a:effectLst/>
                <a:latin typeface="Calibri" panose="020F0502020204030204" pitchFamily="34" charset="0"/>
                <a:ea typeface="Times New Roman" panose="02020603050405020304" pitchFamily="18" charset="0"/>
              </a:rPr>
              <a:t>186 EUR in Iceland</a:t>
            </a:r>
            <a:r>
              <a:rPr lang="is-IS" sz="18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endParaRPr>
          </a:p>
          <a:p>
            <a:r>
              <a:rPr lang="is-IS" sz="1800" b="1" dirty="0">
                <a:effectLst/>
                <a:latin typeface="Calibri" panose="020F0502020204030204" pitchFamily="34" charset="0"/>
                <a:ea typeface="Times New Roman" panose="02020603050405020304" pitchFamily="18" charset="0"/>
                <a:cs typeface="Calibri" panose="020F0502020204030204" pitchFamily="34" charset="0"/>
              </a:rPr>
              <a:t> </a:t>
            </a:r>
            <a:r>
              <a:rPr lang="is-IS" sz="1800" b="1" u="sng" dirty="0">
                <a:effectLst/>
                <a:latin typeface="Calibri" panose="020F0502020204030204" pitchFamily="34" charset="0"/>
                <a:ea typeface="Times New Roman" panose="02020603050405020304" pitchFamily="18" charset="0"/>
              </a:rPr>
              <a:t>COVID/PCR/Antigen tests cannot be claimed. </a:t>
            </a:r>
            <a:endParaRPr lang="en-US" sz="1800" b="1" u="sng" dirty="0">
              <a:effectLst/>
              <a:latin typeface="Calibri" panose="020F0502020204030204" pitchFamily="34" charset="0"/>
              <a:ea typeface="Times New Roman" panose="02020603050405020304" pitchFamily="18" charset="0"/>
            </a:endParaRPr>
          </a:p>
          <a:p>
            <a:pPr marL="0" indent="0" algn="ctr">
              <a:buNone/>
            </a:pPr>
            <a:r>
              <a:rPr lang="is-IS" sz="1800" b="1" u="sng" dirty="0">
                <a:solidFill>
                  <a:srgbClr val="0563C1"/>
                </a:solidFill>
                <a:effectLst/>
                <a:latin typeface="Calibri" panose="020F0502020204030204" pitchFamily="34" charset="0"/>
                <a:ea typeface="Times New Roman" panose="02020603050405020304" pitchFamily="18" charset="0"/>
                <a:hlinkClick r:id="rId2"/>
              </a:rPr>
              <a:t>https://www.cost.eu/uploads/2021/07/Travel-Reimbursement-Rules-2020.pdf</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17FD4B6-C4FD-4E53-84A7-B1F0D78C3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95" y="2117070"/>
            <a:ext cx="7267575" cy="561975"/>
          </a:xfrm>
          <a:prstGeom prst="rect">
            <a:avLst/>
          </a:prstGeom>
        </p:spPr>
      </p:pic>
    </p:spTree>
    <p:extLst>
      <p:ext uri="{BB962C8B-B14F-4D97-AF65-F5344CB8AC3E}">
        <p14:creationId xmlns:p14="http://schemas.microsoft.com/office/powerpoint/2010/main" val="131852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F665D0-AFF3-4687-BCCC-52F57D165E41}"/>
              </a:ext>
            </a:extLst>
          </p:cNvPr>
          <p:cNvSpPr>
            <a:spLocks noGrp="1"/>
          </p:cNvSpPr>
          <p:nvPr>
            <p:ph sz="quarter" idx="10"/>
          </p:nvPr>
        </p:nvSpPr>
        <p:spPr>
          <a:xfrm>
            <a:off x="874713" y="1093982"/>
            <a:ext cx="10225087" cy="4830300"/>
          </a:xfrm>
        </p:spPr>
        <p:txBody>
          <a:bodyPr>
            <a:normAutofit lnSpcReduction="10000"/>
          </a:bodyPr>
          <a:lstStyle/>
          <a:p>
            <a:r>
              <a:rPr lang="en-US" dirty="0"/>
              <a:t>Image/Logo of the Action</a:t>
            </a:r>
          </a:p>
          <a:p>
            <a:endParaRPr lang="en-US" dirty="0"/>
          </a:p>
          <a:p>
            <a:endParaRPr lang="en-US" dirty="0"/>
          </a:p>
          <a:p>
            <a:endParaRPr lang="en-US" dirty="0"/>
          </a:p>
          <a:p>
            <a:endParaRPr lang="en-US" dirty="0"/>
          </a:p>
          <a:p>
            <a:endParaRPr lang="en-US" dirty="0"/>
          </a:p>
          <a:p>
            <a:endParaRPr lang="en-US" dirty="0"/>
          </a:p>
          <a:p>
            <a:endParaRPr lang="en-US" dirty="0"/>
          </a:p>
          <a:p>
            <a:r>
              <a:rPr lang="en-US" dirty="0"/>
              <a:t>Website (</a:t>
            </a:r>
            <a:r>
              <a:rPr lang="en-US" dirty="0">
                <a:solidFill>
                  <a:srgbClr val="FF0000"/>
                </a:solidFill>
                <a:hlinkClick r:id="rId2">
                  <a:extLst>
                    <a:ext uri="{A12FA001-AC4F-418D-AE19-62706E023703}">
                      <ahyp:hlinkClr xmlns:ahyp="http://schemas.microsoft.com/office/drawing/2018/hyperlinkcolor" val="tx"/>
                    </a:ext>
                  </a:extLst>
                </a:hlinkClick>
              </a:rPr>
              <a:t>https://</a:t>
            </a:r>
            <a:r>
              <a:rPr lang="en-US" sz="4800" b="1" dirty="0">
                <a:solidFill>
                  <a:srgbClr val="FF0000"/>
                </a:solidFill>
                <a:hlinkClick r:id="rId2">
                  <a:extLst>
                    <a:ext uri="{A12FA001-AC4F-418D-AE19-62706E023703}">
                      <ahyp:hlinkClr xmlns:ahyp="http://schemas.microsoft.com/office/drawing/2018/hyperlinkcolor" val="tx"/>
                    </a:ext>
                  </a:extLst>
                </a:hlinkClick>
              </a:rPr>
              <a:t>www.odin-cost.com</a:t>
            </a:r>
            <a:r>
              <a:rPr lang="en-US" dirty="0"/>
              <a:t>) </a:t>
            </a:r>
          </a:p>
        </p:txBody>
      </p:sp>
      <p:pic>
        <p:nvPicPr>
          <p:cNvPr id="5" name="Picture 4">
            <a:extLst>
              <a:ext uri="{FF2B5EF4-FFF2-40B4-BE49-F238E27FC236}">
                <a16:creationId xmlns:a16="http://schemas.microsoft.com/office/drawing/2014/main" id="{C7A15191-BF82-47FE-9215-F41BFAD0F254}"/>
              </a:ext>
            </a:extLst>
          </p:cNvPr>
          <p:cNvPicPr>
            <a:picLocks noChangeAspect="1"/>
          </p:cNvPicPr>
          <p:nvPr/>
        </p:nvPicPr>
        <p:blipFill>
          <a:blip r:embed="rId3"/>
          <a:stretch>
            <a:fillRect/>
          </a:stretch>
        </p:blipFill>
        <p:spPr>
          <a:xfrm>
            <a:off x="2199782" y="1638570"/>
            <a:ext cx="6390425" cy="3118527"/>
          </a:xfrm>
          <a:prstGeom prst="rect">
            <a:avLst/>
          </a:prstGeom>
        </p:spPr>
      </p:pic>
    </p:spTree>
    <p:extLst>
      <p:ext uri="{BB962C8B-B14F-4D97-AF65-F5344CB8AC3E}">
        <p14:creationId xmlns:p14="http://schemas.microsoft.com/office/powerpoint/2010/main" val="65871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85EBC5-D9F1-46E2-9698-B26ACC652230}"/>
              </a:ext>
            </a:extLst>
          </p:cNvPr>
          <p:cNvSpPr>
            <a:spLocks noGrp="1"/>
          </p:cNvSpPr>
          <p:nvPr>
            <p:ph sz="quarter" idx="10"/>
          </p:nvPr>
        </p:nvSpPr>
        <p:spPr>
          <a:xfrm>
            <a:off x="874713" y="2228044"/>
            <a:ext cx="10225087" cy="2665168"/>
          </a:xfrm>
        </p:spPr>
        <p:txBody>
          <a:bodyPr>
            <a:normAutofit fontScale="25000" lnSpcReduction="20000"/>
          </a:bodyPr>
          <a:lstStyle/>
          <a:p>
            <a:pPr marL="0" indent="0" algn="ctr">
              <a:buNone/>
            </a:pPr>
            <a:endParaRPr lang="en-US" sz="16600" dirty="0">
              <a:solidFill>
                <a:srgbClr val="C00000"/>
              </a:solidFill>
            </a:endParaRPr>
          </a:p>
          <a:p>
            <a:pPr marL="0" indent="0" algn="ctr">
              <a:buNone/>
            </a:pPr>
            <a:r>
              <a:rPr lang="en-US" sz="59200" b="1" dirty="0">
                <a:solidFill>
                  <a:schemeClr val="tx1"/>
                </a:solidFill>
              </a:rPr>
              <a:t>#</a:t>
            </a:r>
            <a:r>
              <a:rPr lang="en-US" sz="59200" b="1" dirty="0" err="1">
                <a:solidFill>
                  <a:schemeClr val="tx1"/>
                </a:solidFill>
              </a:rPr>
              <a:t>OdinCost</a:t>
            </a:r>
            <a:endParaRPr lang="en-US" sz="59200" b="1" dirty="0">
              <a:solidFill>
                <a:schemeClr val="tx1"/>
              </a:solidFill>
            </a:endParaRPr>
          </a:p>
        </p:txBody>
      </p:sp>
      <p:sp>
        <p:nvSpPr>
          <p:cNvPr id="3" name="Title 2">
            <a:extLst>
              <a:ext uri="{FF2B5EF4-FFF2-40B4-BE49-F238E27FC236}">
                <a16:creationId xmlns:a16="http://schemas.microsoft.com/office/drawing/2014/main" id="{D7021D32-C8E1-4B35-8695-20B24F3C1B48}"/>
              </a:ext>
            </a:extLst>
          </p:cNvPr>
          <p:cNvSpPr>
            <a:spLocks noGrp="1"/>
          </p:cNvSpPr>
          <p:nvPr>
            <p:ph type="title"/>
          </p:nvPr>
        </p:nvSpPr>
        <p:spPr/>
        <p:txBody>
          <a:bodyPr/>
          <a:lstStyle/>
          <a:p>
            <a:r>
              <a:rPr lang="en-US" dirty="0">
                <a:solidFill>
                  <a:schemeClr val="bg1">
                    <a:lumMod val="85000"/>
                  </a:schemeClr>
                </a:solidFill>
              </a:rPr>
              <a:t>Dissemination plan</a:t>
            </a:r>
          </a:p>
        </p:txBody>
      </p:sp>
    </p:spTree>
    <p:extLst>
      <p:ext uri="{BB962C8B-B14F-4D97-AF65-F5344CB8AC3E}">
        <p14:creationId xmlns:p14="http://schemas.microsoft.com/office/powerpoint/2010/main" val="676788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745" y="118854"/>
            <a:ext cx="8294255" cy="769441"/>
          </a:xfrm>
          <a:prstGeom prst="rect">
            <a:avLst/>
          </a:prstGeom>
        </p:spPr>
        <p:txBody>
          <a:bodyPr wrap="square">
            <a:spAutoFit/>
          </a:bodyPr>
          <a:lstStyle/>
          <a:p>
            <a:r>
              <a:rPr lang="en-GB" sz="4400" b="1" dirty="0">
                <a:solidFill>
                  <a:srgbClr val="70375A"/>
                </a:solidFill>
                <a:latin typeface="+mj-lt"/>
              </a:rPr>
              <a:t>Acknowledging cost funding</a:t>
            </a:r>
          </a:p>
        </p:txBody>
      </p:sp>
      <p:sp>
        <p:nvSpPr>
          <p:cNvPr id="7" name="Rectangle 1"/>
          <p:cNvSpPr>
            <a:spLocks noChangeArrowheads="1"/>
          </p:cNvSpPr>
          <p:nvPr/>
        </p:nvSpPr>
        <p:spPr bwMode="auto">
          <a:xfrm>
            <a:off x="2016684" y="870412"/>
            <a:ext cx="903906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ct val="0"/>
              </a:spcAft>
              <a:buFont typeface="Wingdings" panose="05000000000000000000" pitchFamily="2" charset="2"/>
              <a:buChar char="q"/>
            </a:pPr>
            <a:r>
              <a:rPr lang="en-GB" sz="3200" b="1" dirty="0">
                <a:solidFill>
                  <a:srgbClr val="70375A"/>
                </a:solidFill>
                <a:latin typeface="+mj-lt"/>
              </a:rPr>
              <a:t>When</a:t>
            </a:r>
            <a:endParaRPr lang="en-GB" sz="2400" dirty="0">
              <a:solidFill>
                <a:schemeClr val="bg2">
                  <a:lumMod val="75000"/>
                </a:schemeClr>
              </a:solidFill>
              <a:latin typeface="+mj-lt"/>
            </a:endParaRPr>
          </a:p>
        </p:txBody>
      </p:sp>
      <p:sp>
        <p:nvSpPr>
          <p:cNvPr id="2" name="TextBox 1"/>
          <p:cNvSpPr txBox="1"/>
          <p:nvPr/>
        </p:nvSpPr>
        <p:spPr>
          <a:xfrm>
            <a:off x="2565689" y="1354314"/>
            <a:ext cx="7992353" cy="1477328"/>
          </a:xfrm>
          <a:prstGeom prst="rect">
            <a:avLst/>
          </a:prstGeom>
          <a:noFill/>
        </p:spPr>
        <p:txBody>
          <a:bodyPr wrap="square" rtlCol="0">
            <a:spAutoFit/>
          </a:bodyPr>
          <a:lstStyle/>
          <a:p>
            <a:pPr>
              <a:lnSpc>
                <a:spcPct val="125000"/>
              </a:lnSpc>
            </a:pPr>
            <a:r>
              <a:rPr lang="en-US" sz="2400" b="1" dirty="0">
                <a:latin typeface="+mj-lt"/>
              </a:rPr>
              <a:t>All</a:t>
            </a:r>
            <a:r>
              <a:rPr lang="en-US" sz="2400" dirty="0">
                <a:latin typeface="+mj-lt"/>
              </a:rPr>
              <a:t> print and </a:t>
            </a:r>
            <a:r>
              <a:rPr lang="en-US" sz="2400" b="1" dirty="0">
                <a:latin typeface="+mj-lt"/>
              </a:rPr>
              <a:t>online publications </a:t>
            </a:r>
            <a:r>
              <a:rPr lang="en-US" sz="2400" dirty="0">
                <a:latin typeface="+mj-lt"/>
              </a:rPr>
              <a:t>+ </a:t>
            </a:r>
            <a:r>
              <a:rPr lang="en-US" sz="2400" b="1" dirty="0">
                <a:latin typeface="+mj-lt"/>
              </a:rPr>
              <a:t>audiovisual projects </a:t>
            </a:r>
            <a:r>
              <a:rPr lang="en-GB" sz="2400" dirty="0">
                <a:latin typeface="+mj-lt"/>
              </a:rPr>
              <a:t>(scientific papers, special issues, reports, guidelines, brochures, posters, videos etc.)</a:t>
            </a:r>
          </a:p>
        </p:txBody>
      </p:sp>
      <p:sp>
        <p:nvSpPr>
          <p:cNvPr id="13" name="Rectangle 1"/>
          <p:cNvSpPr>
            <a:spLocks noChangeArrowheads="1"/>
          </p:cNvSpPr>
          <p:nvPr/>
        </p:nvSpPr>
        <p:spPr bwMode="auto">
          <a:xfrm>
            <a:off x="2016684" y="3064969"/>
            <a:ext cx="903906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0" fontAlgn="base" hangingPunct="0">
              <a:spcBef>
                <a:spcPct val="0"/>
              </a:spcBef>
              <a:spcAft>
                <a:spcPct val="0"/>
              </a:spcAft>
              <a:buFont typeface="Wingdings" panose="05000000000000000000" pitchFamily="2" charset="2"/>
              <a:buChar char="q"/>
            </a:pPr>
            <a:r>
              <a:rPr lang="en-GB" sz="3200" b="1" dirty="0">
                <a:solidFill>
                  <a:srgbClr val="70375A"/>
                </a:solidFill>
                <a:latin typeface="+mj-lt"/>
              </a:rPr>
              <a:t>Components</a:t>
            </a:r>
            <a:endParaRPr lang="en-GB" sz="2400" dirty="0">
              <a:solidFill>
                <a:schemeClr val="bg2">
                  <a:lumMod val="75000"/>
                </a:schemeClr>
              </a:solidFill>
              <a:latin typeface="Calibri" pitchFamily="34" charset="0"/>
            </a:endParaRPr>
          </a:p>
        </p:txBody>
      </p:sp>
      <p:sp>
        <p:nvSpPr>
          <p:cNvPr id="5" name="Rectangle 4"/>
          <p:cNvSpPr/>
          <p:nvPr/>
        </p:nvSpPr>
        <p:spPr>
          <a:xfrm>
            <a:off x="2619805" y="3691839"/>
            <a:ext cx="8369447" cy="2400657"/>
          </a:xfrm>
          <a:prstGeom prst="rect">
            <a:avLst/>
          </a:prstGeom>
        </p:spPr>
        <p:txBody>
          <a:bodyPr wrap="square">
            <a:spAutoFit/>
          </a:bodyPr>
          <a:lstStyle/>
          <a:p>
            <a:pPr>
              <a:lnSpc>
                <a:spcPct val="125000"/>
              </a:lnSpc>
            </a:pPr>
            <a:r>
              <a:rPr lang="en-GB" sz="2400" b="1" dirty="0">
                <a:latin typeface="+mj-lt"/>
              </a:rPr>
              <a:t>(A) COST logotype</a:t>
            </a:r>
          </a:p>
          <a:p>
            <a:pPr>
              <a:lnSpc>
                <a:spcPct val="125000"/>
              </a:lnSpc>
            </a:pPr>
            <a:r>
              <a:rPr lang="en-US" sz="2400" b="1" dirty="0">
                <a:latin typeface="+mj-lt"/>
              </a:rPr>
              <a:t>(B) EU emblem and text</a:t>
            </a:r>
          </a:p>
          <a:p>
            <a:pPr>
              <a:lnSpc>
                <a:spcPct val="125000"/>
              </a:lnSpc>
            </a:pPr>
            <a:r>
              <a:rPr lang="en-US" sz="2400" b="1" dirty="0">
                <a:latin typeface="+mj-lt"/>
              </a:rPr>
              <a:t>(C) Acknowledgment text</a:t>
            </a:r>
          </a:p>
          <a:p>
            <a:pPr>
              <a:lnSpc>
                <a:spcPct val="125000"/>
              </a:lnSpc>
            </a:pPr>
            <a:r>
              <a:rPr lang="en-US" sz="2400" b="1" dirty="0">
                <a:latin typeface="+mj-lt"/>
              </a:rPr>
              <a:t>(D) Boilerplate</a:t>
            </a:r>
          </a:p>
          <a:p>
            <a:pPr>
              <a:lnSpc>
                <a:spcPct val="125000"/>
              </a:lnSpc>
            </a:pPr>
            <a:r>
              <a:rPr lang="en-US" sz="2400" b="1" dirty="0">
                <a:latin typeface="+mj-lt"/>
              </a:rPr>
              <a:t>(E) COST website - </a:t>
            </a:r>
            <a:r>
              <a:rPr lang="en-US" sz="2400" b="1" dirty="0">
                <a:latin typeface="+mj-lt"/>
                <a:hlinkClick r:id="rId2"/>
              </a:rPr>
              <a:t>www.cost.eu</a:t>
            </a:r>
            <a:r>
              <a:rPr lang="en-US" sz="2400" b="1" dirty="0">
                <a:latin typeface="+mj-lt"/>
              </a:rPr>
              <a:t> </a:t>
            </a:r>
            <a:endParaRPr lang="en-GB" sz="2400" b="1" dirty="0">
              <a:latin typeface="+mj-lt"/>
            </a:endParaRPr>
          </a:p>
        </p:txBody>
      </p:sp>
      <p:sp>
        <p:nvSpPr>
          <p:cNvPr id="3" name="TextBox 2"/>
          <p:cNvSpPr txBox="1"/>
          <p:nvPr/>
        </p:nvSpPr>
        <p:spPr>
          <a:xfrm>
            <a:off x="4759738" y="6362700"/>
            <a:ext cx="2461571" cy="369332"/>
          </a:xfrm>
          <a:prstGeom prst="rect">
            <a:avLst/>
          </a:prstGeom>
          <a:noFill/>
        </p:spPr>
        <p:txBody>
          <a:bodyPr wrap="none" rtlCol="0">
            <a:spAutoFit/>
          </a:bodyPr>
          <a:lstStyle/>
          <a:p>
            <a:r>
              <a:rPr lang="en-US" dirty="0"/>
              <a:t>(revision on 2021.06.06)</a:t>
            </a:r>
          </a:p>
        </p:txBody>
      </p:sp>
    </p:spTree>
    <p:extLst>
      <p:ext uri="{BB962C8B-B14F-4D97-AF65-F5344CB8AC3E}">
        <p14:creationId xmlns:p14="http://schemas.microsoft.com/office/powerpoint/2010/main" val="65435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745" y="118854"/>
            <a:ext cx="8294255" cy="707886"/>
          </a:xfrm>
          <a:prstGeom prst="rect">
            <a:avLst/>
          </a:prstGeom>
        </p:spPr>
        <p:txBody>
          <a:bodyPr wrap="square">
            <a:spAutoFit/>
          </a:bodyPr>
          <a:lstStyle/>
          <a:p>
            <a:r>
              <a:rPr lang="en-GB" sz="4000" b="1" dirty="0">
                <a:solidFill>
                  <a:srgbClr val="70375A"/>
                </a:solidFill>
                <a:latin typeface="+mj-lt"/>
              </a:rPr>
              <a:t>Acknowledging Cost Funding</a:t>
            </a:r>
          </a:p>
        </p:txBody>
      </p:sp>
      <p:sp>
        <p:nvSpPr>
          <p:cNvPr id="7" name="Rectangle 1"/>
          <p:cNvSpPr>
            <a:spLocks noChangeArrowheads="1"/>
          </p:cNvSpPr>
          <p:nvPr/>
        </p:nvSpPr>
        <p:spPr bwMode="auto">
          <a:xfrm>
            <a:off x="2039831" y="870412"/>
            <a:ext cx="730286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en-GB" sz="3200" b="1" dirty="0">
                <a:latin typeface="+mj-lt"/>
              </a:rPr>
              <a:t>(A) COST logotype</a:t>
            </a:r>
            <a:endParaRPr lang="en-GB" sz="2400" dirty="0">
              <a:latin typeface="+mj-lt"/>
            </a:endParaRPr>
          </a:p>
        </p:txBody>
      </p:sp>
      <p:sp>
        <p:nvSpPr>
          <p:cNvPr id="13" name="Rectangle 1"/>
          <p:cNvSpPr>
            <a:spLocks noChangeArrowheads="1"/>
          </p:cNvSpPr>
          <p:nvPr/>
        </p:nvSpPr>
        <p:spPr bwMode="auto">
          <a:xfrm>
            <a:off x="2039831" y="2572526"/>
            <a:ext cx="748227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eaLnBrk="0" hangingPunct="0">
              <a:buFont typeface="Wingdings" panose="05000000000000000000" pitchFamily="2" charset="2"/>
              <a:buChar char="q"/>
            </a:pPr>
            <a:endParaRPr lang="en-GB" sz="3200" b="1" dirty="0">
              <a:solidFill>
                <a:srgbClr val="70375A"/>
              </a:solidFill>
              <a:latin typeface="+mj-lt"/>
            </a:endParaRPr>
          </a:p>
          <a:p>
            <a:pPr marL="457200" indent="-457200" eaLnBrk="0" hangingPunct="0">
              <a:buFont typeface="Wingdings" panose="05000000000000000000" pitchFamily="2" charset="2"/>
              <a:buChar char="q"/>
            </a:pPr>
            <a:endParaRPr lang="en-GB" sz="3200" b="1" dirty="0">
              <a:solidFill>
                <a:srgbClr val="70375A"/>
              </a:solidFill>
              <a:latin typeface="+mj-lt"/>
            </a:endParaRPr>
          </a:p>
          <a:p>
            <a:pPr lvl="0" eaLnBrk="0" hangingPunct="0"/>
            <a:r>
              <a:rPr lang="en-GB" sz="3200" b="1" dirty="0">
                <a:latin typeface="+mj-lt"/>
              </a:rPr>
              <a:t>(B) EU emblem and text</a:t>
            </a:r>
            <a:endParaRPr lang="en-GB" sz="2400" dirty="0">
              <a:latin typeface="Calibri" pitchFamily="34" charset="0"/>
            </a:endParaRPr>
          </a:p>
        </p:txBody>
      </p:sp>
      <p:pic>
        <p:nvPicPr>
          <p:cNvPr id="6" name="Picture 5"/>
          <p:cNvPicPr>
            <a:picLocks noChangeAspect="1"/>
          </p:cNvPicPr>
          <p:nvPr/>
        </p:nvPicPr>
        <p:blipFill>
          <a:blip r:embed="rId2"/>
          <a:stretch>
            <a:fillRect/>
          </a:stretch>
        </p:blipFill>
        <p:spPr>
          <a:xfrm>
            <a:off x="2418079" y="1728917"/>
            <a:ext cx="3788758" cy="1482557"/>
          </a:xfrm>
          <a:prstGeom prst="rect">
            <a:avLst/>
          </a:prstGeom>
        </p:spPr>
      </p:pic>
      <p:grpSp>
        <p:nvGrpSpPr>
          <p:cNvPr id="2" name="Group 1"/>
          <p:cNvGrpSpPr/>
          <p:nvPr/>
        </p:nvGrpSpPr>
        <p:grpSpPr>
          <a:xfrm>
            <a:off x="2571360" y="4547801"/>
            <a:ext cx="2939897" cy="573142"/>
            <a:chOff x="1358380" y="4547801"/>
            <a:chExt cx="2939897" cy="573142"/>
          </a:xfrm>
        </p:grpSpPr>
        <p:sp>
          <p:nvSpPr>
            <p:cNvPr id="11" name="Rectangle 10"/>
            <p:cNvSpPr/>
            <p:nvPr/>
          </p:nvSpPr>
          <p:spPr>
            <a:xfrm>
              <a:off x="2219306" y="4557373"/>
              <a:ext cx="2078971" cy="553998"/>
            </a:xfrm>
            <a:prstGeom prst="rect">
              <a:avLst/>
            </a:prstGeom>
          </p:spPr>
          <p:txBody>
            <a:bodyPr wrap="square">
              <a:spAutoFit/>
            </a:bodyPr>
            <a:lstStyle/>
            <a:p>
              <a:r>
                <a:rPr lang="en-GB" sz="1000" dirty="0">
                  <a:solidFill>
                    <a:schemeClr val="bg2">
                      <a:lumMod val="50000"/>
                    </a:schemeClr>
                  </a:solidFill>
                </a:rPr>
                <a:t>Funded by the Horizon 2020</a:t>
              </a:r>
            </a:p>
            <a:p>
              <a:r>
                <a:rPr lang="en-GB" sz="1000" dirty="0">
                  <a:solidFill>
                    <a:schemeClr val="bg2">
                      <a:lumMod val="50000"/>
                    </a:schemeClr>
                  </a:solidFill>
                </a:rPr>
                <a:t>Framework Programme</a:t>
              </a:r>
            </a:p>
            <a:p>
              <a:r>
                <a:rPr lang="en-GB" sz="1000" dirty="0">
                  <a:solidFill>
                    <a:schemeClr val="bg2">
                      <a:lumMod val="50000"/>
                    </a:schemeClr>
                  </a:solidFill>
                </a:rPr>
                <a:t>Of the European Union</a:t>
              </a:r>
              <a:endParaRPr lang="en-US" sz="1000" dirty="0">
                <a:solidFill>
                  <a:schemeClr val="bg2">
                    <a:lumMod val="50000"/>
                  </a:schemeClr>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380" y="4547801"/>
              <a:ext cx="860926" cy="573142"/>
            </a:xfrm>
            <a:prstGeom prst="rect">
              <a:avLst/>
            </a:prstGeom>
          </p:spPr>
        </p:pic>
      </p:grpSp>
    </p:spTree>
    <p:extLst>
      <p:ext uri="{BB962C8B-B14F-4D97-AF65-F5344CB8AC3E}">
        <p14:creationId xmlns:p14="http://schemas.microsoft.com/office/powerpoint/2010/main" val="11515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39636" y="3786666"/>
            <a:ext cx="8285018" cy="2359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373745" y="118854"/>
            <a:ext cx="8294255" cy="707886"/>
          </a:xfrm>
          <a:prstGeom prst="rect">
            <a:avLst/>
          </a:prstGeom>
        </p:spPr>
        <p:txBody>
          <a:bodyPr wrap="square">
            <a:spAutoFit/>
          </a:bodyPr>
          <a:lstStyle/>
          <a:p>
            <a:r>
              <a:rPr lang="en-GB" sz="4000" b="1" dirty="0">
                <a:solidFill>
                  <a:srgbClr val="70375A"/>
                </a:solidFill>
                <a:latin typeface="+mj-lt"/>
              </a:rPr>
              <a:t>Acknowledging Cost Funding</a:t>
            </a:r>
          </a:p>
        </p:txBody>
      </p:sp>
      <p:sp>
        <p:nvSpPr>
          <p:cNvPr id="7" name="Rectangle 1"/>
          <p:cNvSpPr>
            <a:spLocks noChangeArrowheads="1"/>
          </p:cNvSpPr>
          <p:nvPr/>
        </p:nvSpPr>
        <p:spPr bwMode="auto">
          <a:xfrm>
            <a:off x="2039831" y="870412"/>
            <a:ext cx="85957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en-GB" sz="3200" b="1" dirty="0">
                <a:latin typeface="+mj-lt"/>
              </a:rPr>
              <a:t>(C) Acknowledgment text</a:t>
            </a:r>
            <a:endParaRPr lang="en-GB" sz="2400" dirty="0">
              <a:latin typeface="+mj-lt"/>
            </a:endParaRPr>
          </a:p>
        </p:txBody>
      </p:sp>
      <p:sp>
        <p:nvSpPr>
          <p:cNvPr id="13" name="Rectangle 1"/>
          <p:cNvSpPr>
            <a:spLocks noChangeArrowheads="1"/>
          </p:cNvSpPr>
          <p:nvPr/>
        </p:nvSpPr>
        <p:spPr bwMode="auto">
          <a:xfrm>
            <a:off x="2039831" y="3184531"/>
            <a:ext cx="859572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hangingPunct="0"/>
            <a:r>
              <a:rPr lang="en-GB" sz="3200" b="1" dirty="0">
                <a:latin typeface="+mj-lt"/>
              </a:rPr>
              <a:t>(D) Boilerplate</a:t>
            </a:r>
            <a:endParaRPr lang="en-GB" sz="2400" dirty="0">
              <a:latin typeface="Calibri" pitchFamily="34" charset="0"/>
            </a:endParaRPr>
          </a:p>
        </p:txBody>
      </p:sp>
      <p:sp>
        <p:nvSpPr>
          <p:cNvPr id="9" name="Rectangle 8"/>
          <p:cNvSpPr/>
          <p:nvPr/>
        </p:nvSpPr>
        <p:spPr>
          <a:xfrm>
            <a:off x="1939636" y="1547835"/>
            <a:ext cx="8285018" cy="1636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056014" y="1632231"/>
            <a:ext cx="8168640" cy="1200329"/>
          </a:xfrm>
          <a:prstGeom prst="rect">
            <a:avLst/>
          </a:prstGeom>
        </p:spPr>
        <p:txBody>
          <a:bodyPr wrap="square">
            <a:spAutoFit/>
          </a:bodyPr>
          <a:lstStyle/>
          <a:p>
            <a:r>
              <a:rPr lang="en-US" sz="2400" i="1" dirty="0">
                <a:latin typeface="+mj-lt"/>
              </a:rPr>
              <a:t>This article/publication is based upon work from COST Action </a:t>
            </a:r>
            <a:r>
              <a:rPr lang="en-US" sz="2400" i="1" dirty="0"/>
              <a:t>CA18123 (</a:t>
            </a:r>
            <a:r>
              <a:rPr lang="en-US" sz="2400" b="1" i="1" dirty="0"/>
              <a:t>ODIN</a:t>
            </a:r>
            <a:r>
              <a:rPr lang="en-US" sz="2400" i="1" dirty="0"/>
              <a:t> – www.odin-cost.com)</a:t>
            </a:r>
            <a:r>
              <a:rPr lang="en-US" sz="2400" i="1" dirty="0">
                <a:latin typeface="+mj-lt"/>
              </a:rPr>
              <a:t>, supported by COST (European Cooperation in Science and Technology).</a:t>
            </a:r>
          </a:p>
        </p:txBody>
      </p:sp>
      <p:sp>
        <p:nvSpPr>
          <p:cNvPr id="2" name="Rectangle 1"/>
          <p:cNvSpPr/>
          <p:nvPr/>
        </p:nvSpPr>
        <p:spPr>
          <a:xfrm>
            <a:off x="1939636" y="3786666"/>
            <a:ext cx="8285018" cy="1938992"/>
          </a:xfrm>
          <a:prstGeom prst="rect">
            <a:avLst/>
          </a:prstGeom>
        </p:spPr>
        <p:txBody>
          <a:bodyPr wrap="square">
            <a:spAutoFit/>
          </a:bodyPr>
          <a:lstStyle/>
          <a:p>
            <a:r>
              <a:rPr lang="en-GB" sz="2400" i="1" dirty="0">
                <a:latin typeface="+mj-lt"/>
              </a:rPr>
              <a:t>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p>
        </p:txBody>
      </p:sp>
    </p:spTree>
    <p:extLst>
      <p:ext uri="{BB962C8B-B14F-4D97-AF65-F5344CB8AC3E}">
        <p14:creationId xmlns:p14="http://schemas.microsoft.com/office/powerpoint/2010/main" val="35440350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emplate_ODIN-COST" id="{418BF67A-B049-444B-8623-CA2829D014EA}" vid="{855A77C8-3596-4C81-B936-7E422224A5D6}"/>
    </a:ext>
  </a:extLst>
</a:theme>
</file>

<file path=docProps/app.xml><?xml version="1.0" encoding="utf-8"?>
<Properties xmlns="http://schemas.openxmlformats.org/officeDocument/2006/extended-properties" xmlns:vt="http://schemas.openxmlformats.org/officeDocument/2006/docPropsVTypes">
  <Template>PPtemplate_ODIN-COST</Template>
  <TotalTime>128</TotalTime>
  <Words>602</Words>
  <Application>Microsoft Office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vt:lpstr>
      <vt:lpstr>Courier New</vt:lpstr>
      <vt:lpstr>Wingdings</vt:lpstr>
      <vt:lpstr>Office Theme</vt:lpstr>
      <vt:lpstr>Iceland 2021</vt:lpstr>
      <vt:lpstr>Reimbursement (~daily allowance)</vt:lpstr>
      <vt:lpstr>Reimbursement (~daily allowance)</vt:lpstr>
      <vt:lpstr>Reimbursement (~daily allowance)</vt:lpstr>
      <vt:lpstr>PowerPoint Presentation</vt:lpstr>
      <vt:lpstr>Dissemination plan</vt:lpstr>
      <vt:lpstr>PowerPoint Presentation</vt:lpstr>
      <vt:lpstr>PowerPoint Presentation</vt:lpstr>
      <vt:lpstr>PowerPoint Presentation</vt:lpstr>
      <vt:lpstr>PowerPoint Presentation</vt:lpstr>
      <vt:lpstr>Why?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Iceland 2021</dc:title>
  <dc:creator>Petar I. DIMITROV</dc:creator>
  <cp:lastModifiedBy>Petar I. DIMITROV</cp:lastModifiedBy>
  <cp:revision>14</cp:revision>
  <dcterms:created xsi:type="dcterms:W3CDTF">2021-10-11T05:58:51Z</dcterms:created>
  <dcterms:modified xsi:type="dcterms:W3CDTF">2021-10-20T10:36:18Z</dcterms:modified>
</cp:coreProperties>
</file>