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79" r:id="rId2"/>
    <p:sldId id="333" r:id="rId3"/>
    <p:sldId id="275" r:id="rId4"/>
    <p:sldId id="336" r:id="rId5"/>
    <p:sldId id="405" r:id="rId6"/>
    <p:sldId id="337" r:id="rId7"/>
    <p:sldId id="332" r:id="rId8"/>
    <p:sldId id="273" r:id="rId9"/>
    <p:sldId id="274" r:id="rId10"/>
    <p:sldId id="334" r:id="rId11"/>
    <p:sldId id="280" r:id="rId12"/>
    <p:sldId id="335" r:id="rId13"/>
    <p:sldId id="338" r:id="rId14"/>
    <p:sldId id="346" r:id="rId15"/>
    <p:sldId id="339" r:id="rId16"/>
    <p:sldId id="340" r:id="rId17"/>
    <p:sldId id="341" r:id="rId18"/>
    <p:sldId id="400" r:id="rId19"/>
    <p:sldId id="401" r:id="rId20"/>
    <p:sldId id="402" r:id="rId21"/>
    <p:sldId id="403" r:id="rId22"/>
    <p:sldId id="404" r:id="rId23"/>
    <p:sldId id="342" r:id="rId24"/>
    <p:sldId id="344" r:id="rId25"/>
    <p:sldId id="363" r:id="rId26"/>
    <p:sldId id="347" r:id="rId27"/>
    <p:sldId id="261" r:id="rId28"/>
    <p:sldId id="263" r:id="rId29"/>
    <p:sldId id="348" r:id="rId30"/>
    <p:sldId id="364" r:id="rId31"/>
    <p:sldId id="264" r:id="rId32"/>
    <p:sldId id="349" r:id="rId33"/>
    <p:sldId id="365" r:id="rId34"/>
    <p:sldId id="350" r:id="rId35"/>
    <p:sldId id="352" r:id="rId36"/>
    <p:sldId id="370" r:id="rId37"/>
    <p:sldId id="371" r:id="rId38"/>
    <p:sldId id="372" r:id="rId39"/>
    <p:sldId id="373" r:id="rId40"/>
    <p:sldId id="374" r:id="rId41"/>
    <p:sldId id="375" r:id="rId42"/>
    <p:sldId id="376" r:id="rId43"/>
    <p:sldId id="377" r:id="rId44"/>
    <p:sldId id="378" r:id="rId45"/>
    <p:sldId id="353" r:id="rId46"/>
    <p:sldId id="379" r:id="rId47"/>
    <p:sldId id="380" r:id="rId48"/>
    <p:sldId id="271" r:id="rId49"/>
    <p:sldId id="381" r:id="rId50"/>
    <p:sldId id="354" r:id="rId51"/>
    <p:sldId id="383" r:id="rId52"/>
    <p:sldId id="384" r:id="rId53"/>
    <p:sldId id="385" r:id="rId54"/>
    <p:sldId id="386" r:id="rId55"/>
    <p:sldId id="387" r:id="rId56"/>
    <p:sldId id="388" r:id="rId57"/>
    <p:sldId id="389" r:id="rId58"/>
    <p:sldId id="355" r:id="rId59"/>
    <p:sldId id="390" r:id="rId60"/>
    <p:sldId id="391" r:id="rId61"/>
    <p:sldId id="392" r:id="rId62"/>
    <p:sldId id="393" r:id="rId63"/>
    <p:sldId id="394" r:id="rId64"/>
    <p:sldId id="356" r:id="rId65"/>
    <p:sldId id="395" r:id="rId66"/>
    <p:sldId id="396" r:id="rId67"/>
    <p:sldId id="397" r:id="rId68"/>
    <p:sldId id="357" r:id="rId69"/>
    <p:sldId id="406" r:id="rId70"/>
    <p:sldId id="407" r:id="rId71"/>
    <p:sldId id="408" r:id="rId72"/>
    <p:sldId id="409" r:id="rId73"/>
    <p:sldId id="351" r:id="rId74"/>
    <p:sldId id="358" r:id="rId75"/>
    <p:sldId id="359" r:id="rId76"/>
    <p:sldId id="410" r:id="rId77"/>
    <p:sldId id="360"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C2F732-E1A1-4FEA-BA2A-C9EB7162502E}" v="26" dt="2021-03-12T11:17:39.5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81" d="100"/>
          <a:sy n="81" d="100"/>
        </p:scale>
        <p:origin x="45" y="141"/>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ys Pullin" userId="e9117a2f-12ca-4f79-a683-ad7ec8325931" providerId="ADAL" clId="{EAC2F732-E1A1-4FEA-BA2A-C9EB7162502E}"/>
    <pc:docChg chg="undo custSel addSld delSld modSld">
      <pc:chgData name="Rhys Pullin" userId="e9117a2f-12ca-4f79-a683-ad7ec8325931" providerId="ADAL" clId="{EAC2F732-E1A1-4FEA-BA2A-C9EB7162502E}" dt="2021-03-12T11:17:27.200" v="919" actId="20577"/>
      <pc:docMkLst>
        <pc:docMk/>
      </pc:docMkLst>
      <pc:sldChg chg="modSp mod">
        <pc:chgData name="Rhys Pullin" userId="e9117a2f-12ca-4f79-a683-ad7ec8325931" providerId="ADAL" clId="{EAC2F732-E1A1-4FEA-BA2A-C9EB7162502E}" dt="2021-03-10T15:10:36.395" v="1" actId="1076"/>
        <pc:sldMkLst>
          <pc:docMk/>
          <pc:sldMk cId="1279175240" sldId="275"/>
        </pc:sldMkLst>
        <pc:picChg chg="mod">
          <ac:chgData name="Rhys Pullin" userId="e9117a2f-12ca-4f79-a683-ad7ec8325931" providerId="ADAL" clId="{EAC2F732-E1A1-4FEA-BA2A-C9EB7162502E}" dt="2021-03-10T15:10:36.395" v="1" actId="1076"/>
          <ac:picMkLst>
            <pc:docMk/>
            <pc:sldMk cId="1279175240" sldId="275"/>
            <ac:picMk id="10" creationId="{77624B2C-AFFB-418E-A76C-BF7D524A5E4C}"/>
          </ac:picMkLst>
        </pc:picChg>
      </pc:sldChg>
      <pc:sldChg chg="modSp mod">
        <pc:chgData name="Rhys Pullin" userId="e9117a2f-12ca-4f79-a683-ad7ec8325931" providerId="ADAL" clId="{EAC2F732-E1A1-4FEA-BA2A-C9EB7162502E}" dt="2021-03-12T11:05:54.585" v="361" actId="20577"/>
        <pc:sldMkLst>
          <pc:docMk/>
          <pc:sldMk cId="3997967962" sldId="279"/>
        </pc:sldMkLst>
        <pc:spChg chg="mod">
          <ac:chgData name="Rhys Pullin" userId="e9117a2f-12ca-4f79-a683-ad7ec8325931" providerId="ADAL" clId="{EAC2F732-E1A1-4FEA-BA2A-C9EB7162502E}" dt="2021-03-12T11:05:54.585" v="361" actId="20577"/>
          <ac:spMkLst>
            <pc:docMk/>
            <pc:sldMk cId="3997967962" sldId="279"/>
            <ac:spMk id="3" creationId="{00000000-0000-0000-0000-000000000000}"/>
          </ac:spMkLst>
        </pc:spChg>
      </pc:sldChg>
      <pc:sldChg chg="modSp mod">
        <pc:chgData name="Rhys Pullin" userId="e9117a2f-12ca-4f79-a683-ad7ec8325931" providerId="ADAL" clId="{EAC2F732-E1A1-4FEA-BA2A-C9EB7162502E}" dt="2021-03-11T09:24:55.133" v="2"/>
        <pc:sldMkLst>
          <pc:docMk/>
          <pc:sldMk cId="1557533325" sldId="338"/>
        </pc:sldMkLst>
        <pc:spChg chg="mod">
          <ac:chgData name="Rhys Pullin" userId="e9117a2f-12ca-4f79-a683-ad7ec8325931" providerId="ADAL" clId="{EAC2F732-E1A1-4FEA-BA2A-C9EB7162502E}" dt="2021-03-11T09:24:55.133" v="2"/>
          <ac:spMkLst>
            <pc:docMk/>
            <pc:sldMk cId="1557533325" sldId="338"/>
            <ac:spMk id="13" creationId="{FAF8D3D9-6FAA-4A2F-A215-009D1AE775AF}"/>
          </ac:spMkLst>
        </pc:spChg>
      </pc:sldChg>
      <pc:sldChg chg="modSp mod">
        <pc:chgData name="Rhys Pullin" userId="e9117a2f-12ca-4f79-a683-ad7ec8325931" providerId="ADAL" clId="{EAC2F732-E1A1-4FEA-BA2A-C9EB7162502E}" dt="2021-03-11T09:26:31.184" v="55" actId="20577"/>
        <pc:sldMkLst>
          <pc:docMk/>
          <pc:sldMk cId="2075226588" sldId="342"/>
        </pc:sldMkLst>
        <pc:spChg chg="mod">
          <ac:chgData name="Rhys Pullin" userId="e9117a2f-12ca-4f79-a683-ad7ec8325931" providerId="ADAL" clId="{EAC2F732-E1A1-4FEA-BA2A-C9EB7162502E}" dt="2021-03-11T09:26:31.184" v="55" actId="20577"/>
          <ac:spMkLst>
            <pc:docMk/>
            <pc:sldMk cId="2075226588" sldId="342"/>
            <ac:spMk id="2" creationId="{BEDA3E4E-3E98-4DD3-AF06-BF193757596A}"/>
          </ac:spMkLst>
        </pc:spChg>
      </pc:sldChg>
      <pc:sldChg chg="modSp mod">
        <pc:chgData name="Rhys Pullin" userId="e9117a2f-12ca-4f79-a683-ad7ec8325931" providerId="ADAL" clId="{EAC2F732-E1A1-4FEA-BA2A-C9EB7162502E}" dt="2021-03-12T11:06:10.088" v="365" actId="20577"/>
        <pc:sldMkLst>
          <pc:docMk/>
          <pc:sldMk cId="3438158989" sldId="349"/>
        </pc:sldMkLst>
        <pc:spChg chg="mod">
          <ac:chgData name="Rhys Pullin" userId="e9117a2f-12ca-4f79-a683-ad7ec8325931" providerId="ADAL" clId="{EAC2F732-E1A1-4FEA-BA2A-C9EB7162502E}" dt="2021-03-12T11:06:10.088" v="365" actId="20577"/>
          <ac:spMkLst>
            <pc:docMk/>
            <pc:sldMk cId="3438158989" sldId="349"/>
            <ac:spMk id="2" creationId="{00000000-0000-0000-0000-000000000000}"/>
          </ac:spMkLst>
        </pc:spChg>
      </pc:sldChg>
      <pc:sldChg chg="modSp mod">
        <pc:chgData name="Rhys Pullin" userId="e9117a2f-12ca-4f79-a683-ad7ec8325931" providerId="ADAL" clId="{EAC2F732-E1A1-4FEA-BA2A-C9EB7162502E}" dt="2021-03-11T09:34:41.385" v="123" actId="20577"/>
        <pc:sldMkLst>
          <pc:docMk/>
          <pc:sldMk cId="3054595430" sldId="354"/>
        </pc:sldMkLst>
        <pc:spChg chg="mod">
          <ac:chgData name="Rhys Pullin" userId="e9117a2f-12ca-4f79-a683-ad7ec8325931" providerId="ADAL" clId="{EAC2F732-E1A1-4FEA-BA2A-C9EB7162502E}" dt="2021-03-11T09:34:41.385" v="123" actId="20577"/>
          <ac:spMkLst>
            <pc:docMk/>
            <pc:sldMk cId="3054595430" sldId="354"/>
            <ac:spMk id="4" creationId="{EED86F7C-6410-4BDA-A31D-DF6F03C21001}"/>
          </ac:spMkLst>
        </pc:spChg>
      </pc:sldChg>
      <pc:sldChg chg="modSp mod">
        <pc:chgData name="Rhys Pullin" userId="e9117a2f-12ca-4f79-a683-ad7ec8325931" providerId="ADAL" clId="{EAC2F732-E1A1-4FEA-BA2A-C9EB7162502E}" dt="2021-03-12T11:11:34.378" v="449" actId="20577"/>
        <pc:sldMkLst>
          <pc:docMk/>
          <pc:sldMk cId="2286636052" sldId="358"/>
        </pc:sldMkLst>
        <pc:spChg chg="mod">
          <ac:chgData name="Rhys Pullin" userId="e9117a2f-12ca-4f79-a683-ad7ec8325931" providerId="ADAL" clId="{EAC2F732-E1A1-4FEA-BA2A-C9EB7162502E}" dt="2021-03-12T11:11:34.378" v="449" actId="20577"/>
          <ac:spMkLst>
            <pc:docMk/>
            <pc:sldMk cId="2286636052" sldId="358"/>
            <ac:spMk id="2" creationId="{00000000-0000-0000-0000-000000000000}"/>
          </ac:spMkLst>
        </pc:spChg>
      </pc:sldChg>
      <pc:sldChg chg="del">
        <pc:chgData name="Rhys Pullin" userId="e9117a2f-12ca-4f79-a683-ad7ec8325931" providerId="ADAL" clId="{EAC2F732-E1A1-4FEA-BA2A-C9EB7162502E}" dt="2021-03-12T11:09:51.148" v="404" actId="47"/>
        <pc:sldMkLst>
          <pc:docMk/>
          <pc:sldMk cId="1299684483" sldId="362"/>
        </pc:sldMkLst>
      </pc:sldChg>
      <pc:sldChg chg="modSp mod">
        <pc:chgData name="Rhys Pullin" userId="e9117a2f-12ca-4f79-a683-ad7ec8325931" providerId="ADAL" clId="{EAC2F732-E1A1-4FEA-BA2A-C9EB7162502E}" dt="2021-03-11T09:28:09.591" v="101" actId="113"/>
        <pc:sldMkLst>
          <pc:docMk/>
          <pc:sldMk cId="948545506" sldId="364"/>
        </pc:sldMkLst>
        <pc:spChg chg="mod">
          <ac:chgData name="Rhys Pullin" userId="e9117a2f-12ca-4f79-a683-ad7ec8325931" providerId="ADAL" clId="{EAC2F732-E1A1-4FEA-BA2A-C9EB7162502E}" dt="2021-03-11T09:28:09.591" v="101" actId="113"/>
          <ac:spMkLst>
            <pc:docMk/>
            <pc:sldMk cId="948545506" sldId="364"/>
            <ac:spMk id="3" creationId="{37E72826-A112-4813-A65A-022CA2CD9BA6}"/>
          </ac:spMkLst>
        </pc:spChg>
      </pc:sldChg>
      <pc:sldChg chg="addSp delSp modSp mod">
        <pc:chgData name="Rhys Pullin" userId="e9117a2f-12ca-4f79-a683-ad7ec8325931" providerId="ADAL" clId="{EAC2F732-E1A1-4FEA-BA2A-C9EB7162502E}" dt="2021-03-12T11:09:41.488" v="402" actId="478"/>
        <pc:sldMkLst>
          <pc:docMk/>
          <pc:sldMk cId="3793582938" sldId="365"/>
        </pc:sldMkLst>
        <pc:spChg chg="mod">
          <ac:chgData name="Rhys Pullin" userId="e9117a2f-12ca-4f79-a683-ad7ec8325931" providerId="ADAL" clId="{EAC2F732-E1A1-4FEA-BA2A-C9EB7162502E}" dt="2021-03-12T11:09:35.188" v="400" actId="20577"/>
          <ac:spMkLst>
            <pc:docMk/>
            <pc:sldMk cId="3793582938" sldId="365"/>
            <ac:spMk id="2" creationId="{81DE842D-7BE2-4EAA-9694-D6DB3E9785EC}"/>
          </ac:spMkLst>
        </pc:spChg>
        <pc:spChg chg="del mod">
          <ac:chgData name="Rhys Pullin" userId="e9117a2f-12ca-4f79-a683-ad7ec8325931" providerId="ADAL" clId="{EAC2F732-E1A1-4FEA-BA2A-C9EB7162502E}" dt="2021-03-12T11:09:38.818" v="401" actId="478"/>
          <ac:spMkLst>
            <pc:docMk/>
            <pc:sldMk cId="3793582938" sldId="365"/>
            <ac:spMk id="3" creationId="{00EFFF2F-837E-477A-A583-1F00FDFF5CE2}"/>
          </ac:spMkLst>
        </pc:spChg>
        <pc:spChg chg="add del mod">
          <ac:chgData name="Rhys Pullin" userId="e9117a2f-12ca-4f79-a683-ad7ec8325931" providerId="ADAL" clId="{EAC2F732-E1A1-4FEA-BA2A-C9EB7162502E}" dt="2021-03-12T11:09:41.488" v="402" actId="478"/>
          <ac:spMkLst>
            <pc:docMk/>
            <pc:sldMk cId="3793582938" sldId="365"/>
            <ac:spMk id="7" creationId="{76BF8F00-C6A0-4B45-ABCC-3285DEED4DE8}"/>
          </ac:spMkLst>
        </pc:spChg>
        <pc:graphicFrameChg chg="add mod">
          <ac:chgData name="Rhys Pullin" userId="e9117a2f-12ca-4f79-a683-ad7ec8325931" providerId="ADAL" clId="{EAC2F732-E1A1-4FEA-BA2A-C9EB7162502E}" dt="2021-03-12T11:09:25.838" v="380" actId="1076"/>
          <ac:graphicFrameMkLst>
            <pc:docMk/>
            <pc:sldMk cId="3793582938" sldId="365"/>
            <ac:graphicFrameMk id="5" creationId="{2895F4DE-0BDA-44D4-BBD8-D53054171DA6}"/>
          </ac:graphicFrameMkLst>
        </pc:graphicFrameChg>
      </pc:sldChg>
      <pc:sldChg chg="del">
        <pc:chgData name="Rhys Pullin" userId="e9117a2f-12ca-4f79-a683-ad7ec8325931" providerId="ADAL" clId="{EAC2F732-E1A1-4FEA-BA2A-C9EB7162502E}" dt="2021-03-12T11:09:48.198" v="403" actId="47"/>
        <pc:sldMkLst>
          <pc:docMk/>
          <pc:sldMk cId="1404728276" sldId="366"/>
        </pc:sldMkLst>
      </pc:sldChg>
      <pc:sldChg chg="del">
        <pc:chgData name="Rhys Pullin" userId="e9117a2f-12ca-4f79-a683-ad7ec8325931" providerId="ADAL" clId="{EAC2F732-E1A1-4FEA-BA2A-C9EB7162502E}" dt="2021-03-12T11:09:48.198" v="403" actId="47"/>
        <pc:sldMkLst>
          <pc:docMk/>
          <pc:sldMk cId="1168455435" sldId="367"/>
        </pc:sldMkLst>
      </pc:sldChg>
      <pc:sldChg chg="del">
        <pc:chgData name="Rhys Pullin" userId="e9117a2f-12ca-4f79-a683-ad7ec8325931" providerId="ADAL" clId="{EAC2F732-E1A1-4FEA-BA2A-C9EB7162502E}" dt="2021-03-12T11:09:48.198" v="403" actId="47"/>
        <pc:sldMkLst>
          <pc:docMk/>
          <pc:sldMk cId="1801672903" sldId="368"/>
        </pc:sldMkLst>
      </pc:sldChg>
      <pc:sldChg chg="del">
        <pc:chgData name="Rhys Pullin" userId="e9117a2f-12ca-4f79-a683-ad7ec8325931" providerId="ADAL" clId="{EAC2F732-E1A1-4FEA-BA2A-C9EB7162502E}" dt="2021-03-12T11:09:48.198" v="403" actId="47"/>
        <pc:sldMkLst>
          <pc:docMk/>
          <pc:sldMk cId="3801842387" sldId="369"/>
        </pc:sldMkLst>
      </pc:sldChg>
      <pc:sldChg chg="addSp modSp mod chgLayout">
        <pc:chgData name="Rhys Pullin" userId="e9117a2f-12ca-4f79-a683-ad7ec8325931" providerId="ADAL" clId="{EAC2F732-E1A1-4FEA-BA2A-C9EB7162502E}" dt="2021-03-11T09:25:51.409" v="18" actId="20577"/>
        <pc:sldMkLst>
          <pc:docMk/>
          <pc:sldMk cId="4193492606" sldId="400"/>
        </pc:sldMkLst>
        <pc:spChg chg="add mod ord">
          <ac:chgData name="Rhys Pullin" userId="e9117a2f-12ca-4f79-a683-ad7ec8325931" providerId="ADAL" clId="{EAC2F732-E1A1-4FEA-BA2A-C9EB7162502E}" dt="2021-03-11T09:25:51.409" v="18" actId="20577"/>
          <ac:spMkLst>
            <pc:docMk/>
            <pc:sldMk cId="4193492606" sldId="400"/>
            <ac:spMk id="2" creationId="{0D7C05B4-04C0-41F9-8EF9-EEB731B54E2A}"/>
          </ac:spMkLst>
        </pc:spChg>
        <pc:spChg chg="add mod ord">
          <ac:chgData name="Rhys Pullin" userId="e9117a2f-12ca-4f79-a683-ad7ec8325931" providerId="ADAL" clId="{EAC2F732-E1A1-4FEA-BA2A-C9EB7162502E}" dt="2021-03-11T09:25:45.950" v="3" actId="700"/>
          <ac:spMkLst>
            <pc:docMk/>
            <pc:sldMk cId="4193492606" sldId="400"/>
            <ac:spMk id="3" creationId="{5D1BE3CB-A4DF-4217-A3F8-9B939BD42866}"/>
          </ac:spMkLst>
        </pc:spChg>
      </pc:sldChg>
      <pc:sldChg chg="addSp modSp">
        <pc:chgData name="Rhys Pullin" userId="e9117a2f-12ca-4f79-a683-ad7ec8325931" providerId="ADAL" clId="{EAC2F732-E1A1-4FEA-BA2A-C9EB7162502E}" dt="2021-03-11T09:25:59.701" v="19"/>
        <pc:sldMkLst>
          <pc:docMk/>
          <pc:sldMk cId="1064461691" sldId="401"/>
        </pc:sldMkLst>
        <pc:spChg chg="add mod">
          <ac:chgData name="Rhys Pullin" userId="e9117a2f-12ca-4f79-a683-ad7ec8325931" providerId="ADAL" clId="{EAC2F732-E1A1-4FEA-BA2A-C9EB7162502E}" dt="2021-03-11T09:25:59.701" v="19"/>
          <ac:spMkLst>
            <pc:docMk/>
            <pc:sldMk cId="1064461691" sldId="401"/>
            <ac:spMk id="4" creationId="{5C3AC469-720B-4D7B-B0CC-027C899E19CC}"/>
          </ac:spMkLst>
        </pc:spChg>
      </pc:sldChg>
      <pc:sldChg chg="addSp modSp">
        <pc:chgData name="Rhys Pullin" userId="e9117a2f-12ca-4f79-a683-ad7ec8325931" providerId="ADAL" clId="{EAC2F732-E1A1-4FEA-BA2A-C9EB7162502E}" dt="2021-03-11T09:26:01.076" v="20"/>
        <pc:sldMkLst>
          <pc:docMk/>
          <pc:sldMk cId="2512550816" sldId="402"/>
        </pc:sldMkLst>
        <pc:spChg chg="add mod">
          <ac:chgData name="Rhys Pullin" userId="e9117a2f-12ca-4f79-a683-ad7ec8325931" providerId="ADAL" clId="{EAC2F732-E1A1-4FEA-BA2A-C9EB7162502E}" dt="2021-03-11T09:26:01.076" v="20"/>
          <ac:spMkLst>
            <pc:docMk/>
            <pc:sldMk cId="2512550816" sldId="402"/>
            <ac:spMk id="4" creationId="{C297E902-2CE7-463A-B341-DD41F88973B3}"/>
          </ac:spMkLst>
        </pc:spChg>
      </pc:sldChg>
      <pc:sldChg chg="addSp modSp">
        <pc:chgData name="Rhys Pullin" userId="e9117a2f-12ca-4f79-a683-ad7ec8325931" providerId="ADAL" clId="{EAC2F732-E1A1-4FEA-BA2A-C9EB7162502E}" dt="2021-03-11T09:26:02.156" v="21"/>
        <pc:sldMkLst>
          <pc:docMk/>
          <pc:sldMk cId="2855041057" sldId="403"/>
        </pc:sldMkLst>
        <pc:spChg chg="add mod">
          <ac:chgData name="Rhys Pullin" userId="e9117a2f-12ca-4f79-a683-ad7ec8325931" providerId="ADAL" clId="{EAC2F732-E1A1-4FEA-BA2A-C9EB7162502E}" dt="2021-03-11T09:26:02.156" v="21"/>
          <ac:spMkLst>
            <pc:docMk/>
            <pc:sldMk cId="2855041057" sldId="403"/>
            <ac:spMk id="4" creationId="{BC468201-4CE1-4884-9DC5-38AD76177812}"/>
          </ac:spMkLst>
        </pc:spChg>
      </pc:sldChg>
      <pc:sldChg chg="addSp modSp">
        <pc:chgData name="Rhys Pullin" userId="e9117a2f-12ca-4f79-a683-ad7ec8325931" providerId="ADAL" clId="{EAC2F732-E1A1-4FEA-BA2A-C9EB7162502E}" dt="2021-03-11T09:26:03.248" v="22"/>
        <pc:sldMkLst>
          <pc:docMk/>
          <pc:sldMk cId="1861830244" sldId="404"/>
        </pc:sldMkLst>
        <pc:spChg chg="add mod">
          <ac:chgData name="Rhys Pullin" userId="e9117a2f-12ca-4f79-a683-ad7ec8325931" providerId="ADAL" clId="{EAC2F732-E1A1-4FEA-BA2A-C9EB7162502E}" dt="2021-03-11T09:26:03.248" v="22"/>
          <ac:spMkLst>
            <pc:docMk/>
            <pc:sldMk cId="1861830244" sldId="404"/>
            <ac:spMk id="4" creationId="{FD2A1898-F06D-4582-99AC-825AF8AE7AE7}"/>
          </ac:spMkLst>
        </pc:spChg>
      </pc:sldChg>
      <pc:sldChg chg="modSp mod">
        <pc:chgData name="Rhys Pullin" userId="e9117a2f-12ca-4f79-a683-ad7ec8325931" providerId="ADAL" clId="{EAC2F732-E1A1-4FEA-BA2A-C9EB7162502E}" dt="2021-03-11T09:40:42.361" v="221" actId="20577"/>
        <pc:sldMkLst>
          <pc:docMk/>
          <pc:sldMk cId="816979137" sldId="407"/>
        </pc:sldMkLst>
        <pc:spChg chg="mod">
          <ac:chgData name="Rhys Pullin" userId="e9117a2f-12ca-4f79-a683-ad7ec8325931" providerId="ADAL" clId="{EAC2F732-E1A1-4FEA-BA2A-C9EB7162502E}" dt="2021-03-11T09:40:42.361" v="221" actId="20577"/>
          <ac:spMkLst>
            <pc:docMk/>
            <pc:sldMk cId="816979137" sldId="407"/>
            <ac:spMk id="6" creationId="{977522DF-A618-4A5A-88F9-92E849A991AA}"/>
          </ac:spMkLst>
        </pc:spChg>
      </pc:sldChg>
      <pc:sldChg chg="modSp mod">
        <pc:chgData name="Rhys Pullin" userId="e9117a2f-12ca-4f79-a683-ad7ec8325931" providerId="ADAL" clId="{EAC2F732-E1A1-4FEA-BA2A-C9EB7162502E}" dt="2021-03-11T09:41:19.659" v="243" actId="20577"/>
        <pc:sldMkLst>
          <pc:docMk/>
          <pc:sldMk cId="2732555564" sldId="408"/>
        </pc:sldMkLst>
        <pc:spChg chg="mod">
          <ac:chgData name="Rhys Pullin" userId="e9117a2f-12ca-4f79-a683-ad7ec8325931" providerId="ADAL" clId="{EAC2F732-E1A1-4FEA-BA2A-C9EB7162502E}" dt="2021-03-11T09:41:19.659" v="243" actId="20577"/>
          <ac:spMkLst>
            <pc:docMk/>
            <pc:sldMk cId="2732555564" sldId="408"/>
            <ac:spMk id="6" creationId="{977522DF-A618-4A5A-88F9-92E849A991AA}"/>
          </ac:spMkLst>
        </pc:spChg>
      </pc:sldChg>
      <pc:sldChg chg="modSp mod">
        <pc:chgData name="Rhys Pullin" userId="e9117a2f-12ca-4f79-a683-ad7ec8325931" providerId="ADAL" clId="{EAC2F732-E1A1-4FEA-BA2A-C9EB7162502E}" dt="2021-03-11T09:42:52.636" v="356" actId="20577"/>
        <pc:sldMkLst>
          <pc:docMk/>
          <pc:sldMk cId="3141173472" sldId="409"/>
        </pc:sldMkLst>
        <pc:spChg chg="mod">
          <ac:chgData name="Rhys Pullin" userId="e9117a2f-12ca-4f79-a683-ad7ec8325931" providerId="ADAL" clId="{EAC2F732-E1A1-4FEA-BA2A-C9EB7162502E}" dt="2021-03-11T09:42:52.636" v="356" actId="20577"/>
          <ac:spMkLst>
            <pc:docMk/>
            <pc:sldMk cId="3141173472" sldId="409"/>
            <ac:spMk id="2" creationId="{C168E06F-E7E0-40EA-B815-2E03599121CC}"/>
          </ac:spMkLst>
        </pc:spChg>
      </pc:sldChg>
      <pc:sldChg chg="modSp mod">
        <pc:chgData name="Rhys Pullin" userId="e9117a2f-12ca-4f79-a683-ad7ec8325931" providerId="ADAL" clId="{EAC2F732-E1A1-4FEA-BA2A-C9EB7162502E}" dt="2021-03-12T11:17:27.200" v="919" actId="20577"/>
        <pc:sldMkLst>
          <pc:docMk/>
          <pc:sldMk cId="1706164652" sldId="410"/>
        </pc:sldMkLst>
        <pc:spChg chg="mod">
          <ac:chgData name="Rhys Pullin" userId="e9117a2f-12ca-4f79-a683-ad7ec8325931" providerId="ADAL" clId="{EAC2F732-E1A1-4FEA-BA2A-C9EB7162502E}" dt="2021-03-12T11:11:21.818" v="424" actId="20577"/>
          <ac:spMkLst>
            <pc:docMk/>
            <pc:sldMk cId="1706164652" sldId="410"/>
            <ac:spMk id="2" creationId="{77B793B7-965F-42A3-BF2C-3357B93F8F2C}"/>
          </ac:spMkLst>
        </pc:spChg>
        <pc:spChg chg="mod">
          <ac:chgData name="Rhys Pullin" userId="e9117a2f-12ca-4f79-a683-ad7ec8325931" providerId="ADAL" clId="{EAC2F732-E1A1-4FEA-BA2A-C9EB7162502E}" dt="2021-03-12T11:17:27.200" v="919" actId="20577"/>
          <ac:spMkLst>
            <pc:docMk/>
            <pc:sldMk cId="1706164652" sldId="410"/>
            <ac:spMk id="3" creationId="{C56B1F3F-6AA7-4792-9A0D-79485FF1A17E}"/>
          </ac:spMkLst>
        </pc:spChg>
      </pc:sldChg>
      <pc:sldChg chg="modSp add del mod">
        <pc:chgData name="Rhys Pullin" userId="e9117a2f-12ca-4f79-a683-ad7ec8325931" providerId="ADAL" clId="{EAC2F732-E1A1-4FEA-BA2A-C9EB7162502E}" dt="2021-03-12T11:16:44.351" v="797" actId="47"/>
        <pc:sldMkLst>
          <pc:docMk/>
          <pc:sldMk cId="539191887" sldId="411"/>
        </pc:sldMkLst>
        <pc:spChg chg="mod">
          <ac:chgData name="Rhys Pullin" userId="e9117a2f-12ca-4f79-a683-ad7ec8325931" providerId="ADAL" clId="{EAC2F732-E1A1-4FEA-BA2A-C9EB7162502E}" dt="2021-03-12T11:16:29.533" v="796" actId="20577"/>
          <ac:spMkLst>
            <pc:docMk/>
            <pc:sldMk cId="539191887" sldId="411"/>
            <ac:spMk id="2" creationId="{77B793B7-965F-42A3-BF2C-3357B93F8F2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A58F0F-914A-4052-B276-056EBF7AF826}" type="datetimeFigureOut">
              <a:rPr lang="en-GB" smtClean="0"/>
              <a:t>12/03/2021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6F6E54-6D24-40BF-98D1-2C8DFA962203}" type="slidenum">
              <a:rPr lang="en-GB" smtClean="0"/>
              <a:t>‹#›</a:t>
            </a:fld>
            <a:endParaRPr lang="en-GB"/>
          </a:p>
        </p:txBody>
      </p:sp>
    </p:spTree>
    <p:extLst>
      <p:ext uri="{BB962C8B-B14F-4D97-AF65-F5344CB8AC3E}">
        <p14:creationId xmlns:p14="http://schemas.microsoft.com/office/powerpoint/2010/main" val="2647788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table, kitchen, counter, white&#10;&#10;Description automatically generated">
            <a:extLst>
              <a:ext uri="{FF2B5EF4-FFF2-40B4-BE49-F238E27FC236}">
                <a16:creationId xmlns:a16="http://schemas.microsoft.com/office/drawing/2014/main" id="{796F0C62-8B97-44CE-8DD9-6882E6644CD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6F2DB73-83C9-4C2D-A65D-A540B4C2604B}"/>
              </a:ext>
            </a:extLst>
          </p:cNvPr>
          <p:cNvSpPr>
            <a:spLocks noGrp="1"/>
          </p:cNvSpPr>
          <p:nvPr>
            <p:ph type="ctrTitle"/>
          </p:nvPr>
        </p:nvSpPr>
        <p:spPr>
          <a:xfrm>
            <a:off x="2226623" y="3135086"/>
            <a:ext cx="7659586" cy="1715983"/>
          </a:xfrm>
        </p:spPr>
        <p:txBody>
          <a:bodyPr anchor="b">
            <a:normAutofit/>
          </a:bodyPr>
          <a:lstStyle>
            <a:lvl1pPr algn="ctr">
              <a:defRPr sz="4400">
                <a:solidFill>
                  <a:schemeClr val="bg1"/>
                </a:solidFill>
                <a:effectLst>
                  <a:outerShdw blurRad="50800" dist="38100" dir="5400000" algn="ctr" rotWithShape="0">
                    <a:schemeClr val="tx1">
                      <a:alpha val="46000"/>
                    </a:schemeClr>
                  </a:outerShdw>
                </a:effectLst>
                <a:latin typeface="Arial" panose="020B0604020202020204" pitchFamily="34" charset="0"/>
                <a:ea typeface="Verdana" panose="020B060403050404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73786E9A-2D95-447C-9A67-2027B2943A0E}"/>
              </a:ext>
            </a:extLst>
          </p:cNvPr>
          <p:cNvSpPr>
            <a:spLocks noGrp="1"/>
          </p:cNvSpPr>
          <p:nvPr>
            <p:ph type="subTitle" idx="1"/>
          </p:nvPr>
        </p:nvSpPr>
        <p:spPr>
          <a:xfrm>
            <a:off x="2226622" y="5100452"/>
            <a:ext cx="7659587" cy="955964"/>
          </a:xfrm>
        </p:spPr>
        <p:txBody>
          <a:bodyPr/>
          <a:lstStyle>
            <a:lvl1pPr marL="0" indent="0" algn="ctr">
              <a:buNone/>
              <a:defRPr sz="240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2A6A6DEB-36DE-4540-AC66-386A8B1FDEB8}"/>
              </a:ext>
            </a:extLst>
          </p:cNvPr>
          <p:cNvSpPr>
            <a:spLocks noGrp="1"/>
          </p:cNvSpPr>
          <p:nvPr>
            <p:ph type="dt" sz="half" idx="10"/>
          </p:nvPr>
        </p:nvSpPr>
        <p:spPr>
          <a:xfrm>
            <a:off x="2226622" y="6356350"/>
            <a:ext cx="1354778" cy="365125"/>
          </a:xfrm>
        </p:spPr>
        <p:txBody>
          <a:bodyPr/>
          <a:lstStyle>
            <a:lvl1pPr>
              <a:defRPr>
                <a:solidFill>
                  <a:schemeClr val="bg1"/>
                </a:solidFill>
                <a:latin typeface="Cambria" panose="02040503050406030204" pitchFamily="18" charset="0"/>
                <a:ea typeface="Cambria" panose="02040503050406030204" pitchFamily="18" charset="0"/>
              </a:defRPr>
            </a:lvl1pPr>
          </a:lstStyle>
          <a:p>
            <a:fld id="{A2A37341-C5A1-4978-A24A-23E0BA6F062B}" type="datetimeFigureOut">
              <a:rPr lang="en-GB" smtClean="0"/>
              <a:pPr/>
              <a:t>12/03/2021</a:t>
            </a:fld>
            <a:endParaRPr lang="en-GB" dirty="0"/>
          </a:p>
        </p:txBody>
      </p:sp>
      <p:sp>
        <p:nvSpPr>
          <p:cNvPr id="5" name="Footer Placeholder 4">
            <a:extLst>
              <a:ext uri="{FF2B5EF4-FFF2-40B4-BE49-F238E27FC236}">
                <a16:creationId xmlns:a16="http://schemas.microsoft.com/office/drawing/2014/main" id="{851EA397-F5B2-4E54-B648-3DBD7D3F02E8}"/>
              </a:ext>
            </a:extLst>
          </p:cNvPr>
          <p:cNvSpPr>
            <a:spLocks noGrp="1"/>
          </p:cNvSpPr>
          <p:nvPr>
            <p:ph type="ftr" sz="quarter" idx="11"/>
          </p:nvPr>
        </p:nvSpPr>
        <p:spPr/>
        <p:txBody>
          <a:bodyPr/>
          <a:lstStyle>
            <a:lvl1pPr>
              <a:defRPr>
                <a:solidFill>
                  <a:schemeClr val="bg1"/>
                </a:solidFill>
                <a:latin typeface="Cambria" panose="02040503050406030204" pitchFamily="18" charset="0"/>
                <a:ea typeface="Cambria" panose="02040503050406030204" pitchFamily="18" charset="0"/>
              </a:defRPr>
            </a:lvl1pPr>
          </a:lstStyle>
          <a:p>
            <a:endParaRPr lang="en-GB" dirty="0"/>
          </a:p>
        </p:txBody>
      </p:sp>
      <p:sp>
        <p:nvSpPr>
          <p:cNvPr id="6" name="Slide Number Placeholder 5">
            <a:extLst>
              <a:ext uri="{FF2B5EF4-FFF2-40B4-BE49-F238E27FC236}">
                <a16:creationId xmlns:a16="http://schemas.microsoft.com/office/drawing/2014/main" id="{97E72FCA-A018-438C-BED2-8886C29D75EC}"/>
              </a:ext>
            </a:extLst>
          </p:cNvPr>
          <p:cNvSpPr>
            <a:spLocks noGrp="1"/>
          </p:cNvSpPr>
          <p:nvPr>
            <p:ph type="sldNum" sz="quarter" idx="12"/>
          </p:nvPr>
        </p:nvSpPr>
        <p:spPr>
          <a:xfrm>
            <a:off x="8610600" y="6356350"/>
            <a:ext cx="1275609" cy="365125"/>
          </a:xfrm>
        </p:spPr>
        <p:txBody>
          <a:bodyPr/>
          <a:lstStyle>
            <a:lvl1pPr>
              <a:defRPr>
                <a:solidFill>
                  <a:schemeClr val="bg1"/>
                </a:solidFill>
              </a:defRPr>
            </a:lvl1pPr>
          </a:lstStyle>
          <a:p>
            <a:fld id="{F487E124-4BCF-4DF6-B90C-1ED5003F8CAB}" type="slidenum">
              <a:rPr lang="en-GB" smtClean="0"/>
              <a:pPr/>
              <a:t>‹#›</a:t>
            </a:fld>
            <a:endParaRPr lang="en-GB" dirty="0"/>
          </a:p>
        </p:txBody>
      </p:sp>
    </p:spTree>
    <p:extLst>
      <p:ext uri="{BB962C8B-B14F-4D97-AF65-F5344CB8AC3E}">
        <p14:creationId xmlns:p14="http://schemas.microsoft.com/office/powerpoint/2010/main" val="2336935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3B9E7-CB2B-42EF-B25C-B4ED71E071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AC0E09-16FF-41EF-95C2-325786A4B1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52A24939-B938-46F8-ADC6-4B1804084A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669EF7-4E62-4D26-875F-31035D657DF9}"/>
              </a:ext>
            </a:extLst>
          </p:cNvPr>
          <p:cNvSpPr>
            <a:spLocks noGrp="1"/>
          </p:cNvSpPr>
          <p:nvPr>
            <p:ph type="dt" sz="half" idx="10"/>
          </p:nvPr>
        </p:nvSpPr>
        <p:spPr/>
        <p:txBody>
          <a:bodyPr/>
          <a:lstStyle/>
          <a:p>
            <a:fld id="{A2A37341-C5A1-4978-A24A-23E0BA6F062B}" type="datetimeFigureOut">
              <a:rPr lang="en-GB" smtClean="0"/>
              <a:t>12/03/2021</a:t>
            </a:fld>
            <a:endParaRPr lang="en-GB"/>
          </a:p>
        </p:txBody>
      </p:sp>
      <p:sp>
        <p:nvSpPr>
          <p:cNvPr id="6" name="Footer Placeholder 5">
            <a:extLst>
              <a:ext uri="{FF2B5EF4-FFF2-40B4-BE49-F238E27FC236}">
                <a16:creationId xmlns:a16="http://schemas.microsoft.com/office/drawing/2014/main" id="{E07DD2EA-7AF9-4713-AA2F-A704AACFD7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E2B41F-0E47-40AE-8076-9F8F06A836B7}"/>
              </a:ext>
            </a:extLst>
          </p:cNvPr>
          <p:cNvSpPr>
            <a:spLocks noGrp="1"/>
          </p:cNvSpPr>
          <p:nvPr>
            <p:ph type="sldNum" sz="quarter" idx="12"/>
          </p:nvPr>
        </p:nvSpPr>
        <p:spPr/>
        <p:txBody>
          <a:bodyPr/>
          <a:lstStyle/>
          <a:p>
            <a:fld id="{F487E124-4BCF-4DF6-B90C-1ED5003F8CAB}" type="slidenum">
              <a:rPr lang="en-GB" smtClean="0"/>
              <a:t>‹#›</a:t>
            </a:fld>
            <a:endParaRPr lang="en-GB"/>
          </a:p>
        </p:txBody>
      </p:sp>
    </p:spTree>
    <p:extLst>
      <p:ext uri="{BB962C8B-B14F-4D97-AF65-F5344CB8AC3E}">
        <p14:creationId xmlns:p14="http://schemas.microsoft.com/office/powerpoint/2010/main" val="3436304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resentation - Content">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Espace réservé du contenu 3"/>
          <p:cNvSpPr>
            <a:spLocks noGrp="1"/>
          </p:cNvSpPr>
          <p:nvPr>
            <p:ph sz="quarter" idx="10" hasCustomPrompt="1"/>
          </p:nvPr>
        </p:nvSpPr>
        <p:spPr>
          <a:xfrm>
            <a:off x="874713" y="2102946"/>
            <a:ext cx="10225087" cy="3666029"/>
          </a:xfrm>
          <a:prstGeom prst="rect">
            <a:avLst/>
          </a:prstGeom>
        </p:spPr>
        <p:txBody>
          <a:bodyPr>
            <a:normAutofit/>
          </a:bodyPr>
          <a:lstStyle>
            <a:lvl1pPr marL="228600" indent="-228600">
              <a:buClr>
                <a:schemeClr val="accent4"/>
              </a:buClr>
              <a:buFont typeface="Wingdings" charset="2"/>
              <a:buChar char="§"/>
              <a:defRPr>
                <a:solidFill>
                  <a:schemeClr val="tx2"/>
                </a:solidFill>
                <a:latin typeface="Arial" charset="0"/>
                <a:ea typeface="Arial" charset="0"/>
                <a:cs typeface="Arial" charset="0"/>
              </a:defRPr>
            </a:lvl1pPr>
            <a:lvl2pPr marL="685800" indent="-228600">
              <a:buClr>
                <a:schemeClr val="accent4"/>
              </a:buClr>
              <a:buFont typeface="Wingdings" charset="2"/>
              <a:buChar char="§"/>
              <a:defRPr>
                <a:solidFill>
                  <a:schemeClr val="tx2"/>
                </a:solidFill>
                <a:latin typeface="Arial" charset="0"/>
                <a:ea typeface="Arial" charset="0"/>
                <a:cs typeface="Arial" charset="0"/>
              </a:defRPr>
            </a:lvl2pPr>
            <a:lvl3pPr marL="1143000" indent="-228600">
              <a:buClr>
                <a:schemeClr val="accent4"/>
              </a:buClr>
              <a:buFont typeface="Wingdings" charset="2"/>
              <a:buChar char="§"/>
              <a:defRPr>
                <a:solidFill>
                  <a:schemeClr val="tx2"/>
                </a:solidFill>
                <a:latin typeface="Arial" charset="0"/>
                <a:ea typeface="Arial" charset="0"/>
                <a:cs typeface="Arial" charset="0"/>
              </a:defRPr>
            </a:lvl3pPr>
            <a:lvl4pPr marL="1600200" indent="-228600">
              <a:buClr>
                <a:schemeClr val="accent4"/>
              </a:buClr>
              <a:buFont typeface="Wingdings" charset="2"/>
              <a:buChar char="§"/>
              <a:defRPr>
                <a:solidFill>
                  <a:schemeClr val="tx2"/>
                </a:solidFill>
                <a:latin typeface="Arial" charset="0"/>
                <a:ea typeface="Arial" charset="0"/>
                <a:cs typeface="Arial" charset="0"/>
              </a:defRPr>
            </a:lvl4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p:txBody>
      </p:sp>
      <p:sp>
        <p:nvSpPr>
          <p:cNvPr id="5" name="Titre 13"/>
          <p:cNvSpPr>
            <a:spLocks noGrp="1"/>
          </p:cNvSpPr>
          <p:nvPr>
            <p:ph type="title" hasCustomPrompt="1"/>
          </p:nvPr>
        </p:nvSpPr>
        <p:spPr>
          <a:xfrm>
            <a:off x="874713" y="1515179"/>
            <a:ext cx="8327542"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6" name="ZoneTexte 5"/>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pic>
        <p:nvPicPr>
          <p:cNvPr id="7" name="Picture 2" descr="ODIND15aR01bP01AL-Tyler1b">
            <a:extLst>
              <a:ext uri="{FF2B5EF4-FFF2-40B4-BE49-F238E27FC236}">
                <a16:creationId xmlns:a16="http://schemas.microsoft.com/office/drawing/2014/main" id="{3FAF1C9A-73D4-4E72-B367-2FBDEA7D5911}"/>
              </a:ext>
            </a:extLst>
          </p:cNvPr>
          <p:cNvPicPr>
            <a:picLocks noChangeAspect="1" noChangeArrowheads="1"/>
          </p:cNvPicPr>
          <p:nvPr userDrawn="1"/>
        </p:nvPicPr>
        <p:blipFill>
          <a:blip r:embed="rId3" cstate="screen">
            <a:alphaModFix amt="70000"/>
            <a:extLst>
              <a:ext uri="{28A0092B-C50C-407E-A947-70E740481C1C}">
                <a14:useLocalDpi xmlns:a14="http://schemas.microsoft.com/office/drawing/2010/main"/>
              </a:ext>
            </a:extLst>
          </a:blip>
          <a:srcRect/>
          <a:stretch>
            <a:fillRect/>
          </a:stretch>
        </p:blipFill>
        <p:spPr bwMode="auto">
          <a:xfrm>
            <a:off x="2098921" y="5768975"/>
            <a:ext cx="1955800" cy="105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116897"/>
      </p:ext>
    </p:extLst>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resentation - Content">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6" y="1"/>
            <a:ext cx="12191109" cy="6857499"/>
          </a:xfrm>
          <a:prstGeom prst="rect">
            <a:avLst/>
          </a:prstGeom>
        </p:spPr>
      </p:pic>
      <p:sp>
        <p:nvSpPr>
          <p:cNvPr id="12" name="Espace réservé du contenu 3"/>
          <p:cNvSpPr>
            <a:spLocks noGrp="1"/>
          </p:cNvSpPr>
          <p:nvPr>
            <p:ph sz="quarter" idx="11" hasCustomPrompt="1"/>
          </p:nvPr>
        </p:nvSpPr>
        <p:spPr>
          <a:xfrm>
            <a:off x="983458" y="2102946"/>
            <a:ext cx="10225087" cy="3673280"/>
          </a:xfrm>
          <a:prstGeom prst="rect">
            <a:avLst/>
          </a:prstGeom>
        </p:spPr>
        <p:txBody>
          <a:bodyPr>
            <a:normAutofit/>
          </a:bodyPr>
          <a:lstStyle>
            <a:lvl1pPr marL="228600" indent="-228600">
              <a:buClr>
                <a:srgbClr val="E1783C"/>
              </a:buClr>
              <a:buFont typeface="Wingdings" charset="2"/>
              <a:buChar char="§"/>
              <a:defRPr>
                <a:solidFill>
                  <a:schemeClr val="tx2"/>
                </a:solidFill>
                <a:latin typeface="Arial" charset="0"/>
                <a:ea typeface="Arial" charset="0"/>
                <a:cs typeface="Arial" charset="0"/>
              </a:defRPr>
            </a:lvl1pPr>
            <a:lvl2pPr marL="685800" indent="-228600">
              <a:buClr>
                <a:srgbClr val="E1783C"/>
              </a:buClr>
              <a:buFont typeface="Wingdings" charset="2"/>
              <a:buChar char="§"/>
              <a:defRPr>
                <a:solidFill>
                  <a:schemeClr val="tx2"/>
                </a:solidFill>
                <a:latin typeface="Arial" charset="0"/>
                <a:ea typeface="Arial" charset="0"/>
                <a:cs typeface="Arial" charset="0"/>
              </a:defRPr>
            </a:lvl2pPr>
            <a:lvl3pPr marL="1143000" indent="-228600">
              <a:buClr>
                <a:srgbClr val="E1783C"/>
              </a:buClr>
              <a:buFont typeface="Wingdings" charset="2"/>
              <a:buChar char="§"/>
              <a:defRPr>
                <a:solidFill>
                  <a:schemeClr val="tx2"/>
                </a:solidFill>
                <a:latin typeface="Arial" charset="0"/>
                <a:ea typeface="Arial" charset="0"/>
                <a:cs typeface="Arial" charset="0"/>
              </a:defRPr>
            </a:lvl3pPr>
            <a:lvl4pPr marL="1600200" indent="-228600">
              <a:buClr>
                <a:srgbClr val="E1783C"/>
              </a:buClr>
              <a:buFont typeface="Wingdings" charset="2"/>
              <a:buChar char="§"/>
              <a:defRPr>
                <a:solidFill>
                  <a:schemeClr val="tx2"/>
                </a:solidFill>
                <a:latin typeface="Arial" charset="0"/>
                <a:ea typeface="Arial" charset="0"/>
                <a:cs typeface="Arial" charset="0"/>
              </a:defRPr>
            </a:lvl4pPr>
          </a:lstStyle>
          <a:p>
            <a:pPr lvl="0"/>
            <a:r>
              <a:rPr lang="fr-FR" err="1"/>
              <a:t>Level</a:t>
            </a:r>
            <a:r>
              <a:rPr lang="fr-FR"/>
              <a:t> 1</a:t>
            </a:r>
          </a:p>
          <a:p>
            <a:pPr lvl="1"/>
            <a:r>
              <a:rPr lang="fr-FR" err="1"/>
              <a:t>Level</a:t>
            </a:r>
            <a:r>
              <a:rPr lang="fr-FR"/>
              <a:t> 2</a:t>
            </a:r>
          </a:p>
          <a:p>
            <a:pPr lvl="2"/>
            <a:r>
              <a:rPr lang="fr-FR" err="1"/>
              <a:t>Level</a:t>
            </a:r>
            <a:r>
              <a:rPr lang="fr-FR"/>
              <a:t> 3</a:t>
            </a:r>
          </a:p>
          <a:p>
            <a:pPr lvl="3"/>
            <a:r>
              <a:rPr lang="fr-FR" err="1"/>
              <a:t>Level</a:t>
            </a:r>
            <a:r>
              <a:rPr lang="fr-FR"/>
              <a:t> 4</a:t>
            </a:r>
          </a:p>
        </p:txBody>
      </p:sp>
      <p:sp>
        <p:nvSpPr>
          <p:cNvPr id="14" name="Titre 13"/>
          <p:cNvSpPr>
            <a:spLocks noGrp="1"/>
          </p:cNvSpPr>
          <p:nvPr>
            <p:ph type="title" hasCustomPrompt="1"/>
          </p:nvPr>
        </p:nvSpPr>
        <p:spPr>
          <a:xfrm>
            <a:off x="983458" y="1515180"/>
            <a:ext cx="8327543"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err="1"/>
              <a:t>Presentation</a:t>
            </a:r>
            <a:r>
              <a:rPr lang="fr-FR"/>
              <a:t> </a:t>
            </a:r>
            <a:r>
              <a:rPr lang="fr-FR" err="1"/>
              <a:t>title</a:t>
            </a:r>
            <a:r>
              <a:rPr lang="fr-FR"/>
              <a:t> – one line</a:t>
            </a:r>
          </a:p>
        </p:txBody>
      </p:sp>
      <p:sp>
        <p:nvSpPr>
          <p:cNvPr id="7" name="ZoneTexte 6"/>
          <p:cNvSpPr txBox="1"/>
          <p:nvPr userDrawn="1"/>
        </p:nvSpPr>
        <p:spPr>
          <a:xfrm>
            <a:off x="8789207" y="6216896"/>
            <a:ext cx="2999619"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a:solidFill>
                <a:schemeClr val="tx2"/>
              </a:solidFill>
            </a:endParaRPr>
          </a:p>
        </p:txBody>
      </p:sp>
    </p:spTree>
    <p:extLst>
      <p:ext uri="{BB962C8B-B14F-4D97-AF65-F5344CB8AC3E}">
        <p14:creationId xmlns:p14="http://schemas.microsoft.com/office/powerpoint/2010/main" val="1400833687"/>
      </p:ext>
    </p:extLst>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esentation - Content 2">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Espace réservé du contenu 3"/>
          <p:cNvSpPr>
            <a:spLocks noGrp="1"/>
          </p:cNvSpPr>
          <p:nvPr>
            <p:ph sz="quarter" idx="10" hasCustomPrompt="1"/>
          </p:nvPr>
        </p:nvSpPr>
        <p:spPr>
          <a:xfrm>
            <a:off x="874713" y="1093982"/>
            <a:ext cx="10225087" cy="3847905"/>
          </a:xfrm>
          <a:prstGeom prst="rect">
            <a:avLst/>
          </a:prstGeom>
        </p:spPr>
        <p:txBody>
          <a:bodyPr>
            <a:normAutofit/>
          </a:bodyPr>
          <a:lstStyle>
            <a:lvl1pPr marL="228600" indent="-228600">
              <a:buClr>
                <a:schemeClr val="accent4"/>
              </a:buClr>
              <a:buFont typeface="Wingdings" charset="2"/>
              <a:buChar char="§"/>
              <a:defRPr>
                <a:solidFill>
                  <a:schemeClr val="tx2"/>
                </a:solidFill>
                <a:latin typeface="Arial" charset="0"/>
                <a:ea typeface="Arial" charset="0"/>
                <a:cs typeface="Arial" charset="0"/>
              </a:defRPr>
            </a:lvl1pPr>
            <a:lvl2pPr marL="685800" indent="-228600">
              <a:buClr>
                <a:schemeClr val="accent4"/>
              </a:buClr>
              <a:buFont typeface="Wingdings" charset="2"/>
              <a:buChar char="§"/>
              <a:defRPr>
                <a:solidFill>
                  <a:schemeClr val="tx2"/>
                </a:solidFill>
                <a:latin typeface="Arial" charset="0"/>
                <a:ea typeface="Arial" charset="0"/>
                <a:cs typeface="Arial" charset="0"/>
              </a:defRPr>
            </a:lvl2pPr>
            <a:lvl3pPr marL="1143000" indent="-228600">
              <a:buClr>
                <a:schemeClr val="accent4"/>
              </a:buClr>
              <a:buFont typeface="Wingdings" charset="2"/>
              <a:buChar char="§"/>
              <a:defRPr>
                <a:solidFill>
                  <a:schemeClr val="tx2"/>
                </a:solidFill>
                <a:latin typeface="Arial" charset="0"/>
                <a:ea typeface="Arial" charset="0"/>
                <a:cs typeface="Arial" charset="0"/>
              </a:defRPr>
            </a:lvl3pPr>
            <a:lvl4pPr marL="1600200" indent="-228600">
              <a:buClr>
                <a:schemeClr val="accent4"/>
              </a:buClr>
              <a:buFont typeface="Wingdings" charset="2"/>
              <a:buChar char="§"/>
              <a:defRPr>
                <a:solidFill>
                  <a:schemeClr val="tx2"/>
                </a:solidFill>
                <a:latin typeface="Arial" charset="0"/>
                <a:ea typeface="Arial" charset="0"/>
                <a:cs typeface="Arial" charset="0"/>
              </a:defRPr>
            </a:lvl4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p:txBody>
      </p:sp>
      <p:sp>
        <p:nvSpPr>
          <p:cNvPr id="6" name="Titre 13"/>
          <p:cNvSpPr>
            <a:spLocks noGrp="1"/>
          </p:cNvSpPr>
          <p:nvPr>
            <p:ph type="title" hasCustomPrompt="1"/>
          </p:nvPr>
        </p:nvSpPr>
        <p:spPr>
          <a:xfrm>
            <a:off x="874713" y="506216"/>
            <a:ext cx="8327542"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5" name="ZoneTexte 4"/>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pic>
        <p:nvPicPr>
          <p:cNvPr id="7" name="Picture 2" descr="ODIND15aR01bP01AL-Tyler1b">
            <a:extLst>
              <a:ext uri="{FF2B5EF4-FFF2-40B4-BE49-F238E27FC236}">
                <a16:creationId xmlns:a16="http://schemas.microsoft.com/office/drawing/2014/main" id="{D8291D66-7DA5-42E9-B6B7-3837FDF282DC}"/>
              </a:ext>
            </a:extLst>
          </p:cNvPr>
          <p:cNvPicPr>
            <a:picLocks noChangeAspect="1" noChangeArrowheads="1"/>
          </p:cNvPicPr>
          <p:nvPr userDrawn="1"/>
        </p:nvPicPr>
        <p:blipFill>
          <a:blip r:embed="rId3" cstate="screen">
            <a:alphaModFix amt="70000"/>
            <a:extLst>
              <a:ext uri="{28A0092B-C50C-407E-A947-70E740481C1C}">
                <a14:useLocalDpi xmlns:a14="http://schemas.microsoft.com/office/drawing/2010/main"/>
              </a:ext>
            </a:extLst>
          </a:blip>
          <a:srcRect/>
          <a:stretch>
            <a:fillRect/>
          </a:stretch>
        </p:blipFill>
        <p:spPr bwMode="auto">
          <a:xfrm>
            <a:off x="2098921" y="5768975"/>
            <a:ext cx="1955800" cy="105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352981"/>
      </p:ext>
    </p:extLst>
  </p:cSld>
  <p:clrMapOvr>
    <a:masterClrMapping/>
  </p:clrMapOvr>
  <p:extLst>
    <p:ext uri="{DCECCB84-F9BA-43D5-87BE-67443E8EF086}">
      <p15:sldGuideLst xmlns:p15="http://schemas.microsoft.com/office/powerpoint/2012/main">
        <p15:guide id="1" pos="551">
          <p15:clr>
            <a:srgbClr val="FBAE40"/>
          </p15:clr>
        </p15:guide>
        <p15:guide id="2" orient="horz" pos="504">
          <p15:clr>
            <a:srgbClr val="FBAE40"/>
          </p15:clr>
        </p15:guide>
        <p15:guide id="3" orient="horz" pos="3113">
          <p15:clr>
            <a:srgbClr val="FBAE40"/>
          </p15:clr>
        </p15:guide>
        <p15:guide id="4" pos="699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resentation - Content">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6" y="1"/>
            <a:ext cx="12191109" cy="6857499"/>
          </a:xfrm>
          <a:prstGeom prst="rect">
            <a:avLst/>
          </a:prstGeom>
        </p:spPr>
      </p:pic>
      <p:sp>
        <p:nvSpPr>
          <p:cNvPr id="12" name="Espace réservé du contenu 3"/>
          <p:cNvSpPr>
            <a:spLocks noGrp="1"/>
          </p:cNvSpPr>
          <p:nvPr>
            <p:ph sz="quarter" idx="11" hasCustomPrompt="1"/>
          </p:nvPr>
        </p:nvSpPr>
        <p:spPr>
          <a:xfrm>
            <a:off x="983458" y="2102946"/>
            <a:ext cx="10225087" cy="3673280"/>
          </a:xfrm>
          <a:prstGeom prst="rect">
            <a:avLst/>
          </a:prstGeom>
        </p:spPr>
        <p:txBody>
          <a:bodyPr>
            <a:normAutofit/>
          </a:bodyPr>
          <a:lstStyle>
            <a:lvl1pPr marL="228600" indent="-228600">
              <a:buClr>
                <a:srgbClr val="E1783C"/>
              </a:buClr>
              <a:buFont typeface="Wingdings" charset="2"/>
              <a:buChar char="§"/>
              <a:defRPr>
                <a:solidFill>
                  <a:schemeClr val="tx2"/>
                </a:solidFill>
                <a:latin typeface="Arial" charset="0"/>
                <a:ea typeface="Arial" charset="0"/>
                <a:cs typeface="Arial" charset="0"/>
              </a:defRPr>
            </a:lvl1pPr>
            <a:lvl2pPr marL="685800" indent="-228600">
              <a:buClr>
                <a:srgbClr val="E1783C"/>
              </a:buClr>
              <a:buFont typeface="Wingdings" charset="2"/>
              <a:buChar char="§"/>
              <a:defRPr>
                <a:solidFill>
                  <a:schemeClr val="tx2"/>
                </a:solidFill>
                <a:latin typeface="Arial" charset="0"/>
                <a:ea typeface="Arial" charset="0"/>
                <a:cs typeface="Arial" charset="0"/>
              </a:defRPr>
            </a:lvl2pPr>
            <a:lvl3pPr marL="1143000" indent="-228600">
              <a:buClr>
                <a:srgbClr val="E1783C"/>
              </a:buClr>
              <a:buFont typeface="Wingdings" charset="2"/>
              <a:buChar char="§"/>
              <a:defRPr>
                <a:solidFill>
                  <a:schemeClr val="tx2"/>
                </a:solidFill>
                <a:latin typeface="Arial" charset="0"/>
                <a:ea typeface="Arial" charset="0"/>
                <a:cs typeface="Arial" charset="0"/>
              </a:defRPr>
            </a:lvl3pPr>
            <a:lvl4pPr marL="1600200" indent="-228600">
              <a:buClr>
                <a:srgbClr val="E1783C"/>
              </a:buClr>
              <a:buFont typeface="Wingdings" charset="2"/>
              <a:buChar char="§"/>
              <a:defRPr>
                <a:solidFill>
                  <a:schemeClr val="tx2"/>
                </a:solidFill>
                <a:latin typeface="Arial" charset="0"/>
                <a:ea typeface="Arial" charset="0"/>
                <a:cs typeface="Arial" charset="0"/>
              </a:defRPr>
            </a:lvl4pPr>
          </a:lstStyle>
          <a:p>
            <a:pPr lvl="0"/>
            <a:r>
              <a:rPr lang="fr-FR" err="1"/>
              <a:t>Level</a:t>
            </a:r>
            <a:r>
              <a:rPr lang="fr-FR"/>
              <a:t> 1</a:t>
            </a:r>
          </a:p>
          <a:p>
            <a:pPr lvl="1"/>
            <a:r>
              <a:rPr lang="fr-FR" err="1"/>
              <a:t>Level</a:t>
            </a:r>
            <a:r>
              <a:rPr lang="fr-FR"/>
              <a:t> 2</a:t>
            </a:r>
          </a:p>
          <a:p>
            <a:pPr lvl="2"/>
            <a:r>
              <a:rPr lang="fr-FR" err="1"/>
              <a:t>Level</a:t>
            </a:r>
            <a:r>
              <a:rPr lang="fr-FR"/>
              <a:t> 3</a:t>
            </a:r>
          </a:p>
          <a:p>
            <a:pPr lvl="3"/>
            <a:r>
              <a:rPr lang="fr-FR" err="1"/>
              <a:t>Level</a:t>
            </a:r>
            <a:r>
              <a:rPr lang="fr-FR"/>
              <a:t> 4</a:t>
            </a:r>
          </a:p>
        </p:txBody>
      </p:sp>
      <p:sp>
        <p:nvSpPr>
          <p:cNvPr id="14" name="Titre 13"/>
          <p:cNvSpPr>
            <a:spLocks noGrp="1"/>
          </p:cNvSpPr>
          <p:nvPr>
            <p:ph type="title" hasCustomPrompt="1"/>
          </p:nvPr>
        </p:nvSpPr>
        <p:spPr>
          <a:xfrm>
            <a:off x="983458" y="1515180"/>
            <a:ext cx="8327543"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err="1"/>
              <a:t>Presentation</a:t>
            </a:r>
            <a:r>
              <a:rPr lang="fr-FR"/>
              <a:t> </a:t>
            </a:r>
            <a:r>
              <a:rPr lang="fr-FR" err="1"/>
              <a:t>title</a:t>
            </a:r>
            <a:r>
              <a:rPr lang="fr-FR"/>
              <a:t> – one line</a:t>
            </a:r>
          </a:p>
        </p:txBody>
      </p:sp>
      <p:sp>
        <p:nvSpPr>
          <p:cNvPr id="7" name="ZoneTexte 6"/>
          <p:cNvSpPr txBox="1"/>
          <p:nvPr userDrawn="1"/>
        </p:nvSpPr>
        <p:spPr>
          <a:xfrm>
            <a:off x="8789207" y="6216896"/>
            <a:ext cx="2999619"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a:solidFill>
                <a:schemeClr val="tx2"/>
              </a:solidFill>
            </a:endParaRPr>
          </a:p>
        </p:txBody>
      </p:sp>
    </p:spTree>
    <p:extLst>
      <p:ext uri="{BB962C8B-B14F-4D97-AF65-F5344CB8AC3E}">
        <p14:creationId xmlns:p14="http://schemas.microsoft.com/office/powerpoint/2010/main" val="1025294940"/>
      </p:ext>
    </p:extLst>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resentation - Content">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6" y="1"/>
            <a:ext cx="12191109" cy="6857499"/>
          </a:xfrm>
          <a:prstGeom prst="rect">
            <a:avLst/>
          </a:prstGeom>
        </p:spPr>
      </p:pic>
      <p:sp>
        <p:nvSpPr>
          <p:cNvPr id="12" name="Espace réservé du contenu 3"/>
          <p:cNvSpPr>
            <a:spLocks noGrp="1"/>
          </p:cNvSpPr>
          <p:nvPr>
            <p:ph sz="quarter" idx="11" hasCustomPrompt="1"/>
          </p:nvPr>
        </p:nvSpPr>
        <p:spPr>
          <a:xfrm>
            <a:off x="983458" y="2102946"/>
            <a:ext cx="10225087" cy="3673280"/>
          </a:xfrm>
          <a:prstGeom prst="rect">
            <a:avLst/>
          </a:prstGeom>
        </p:spPr>
        <p:txBody>
          <a:bodyPr>
            <a:normAutofit/>
          </a:bodyPr>
          <a:lstStyle>
            <a:lvl1pPr marL="228600" indent="-228600">
              <a:buClr>
                <a:srgbClr val="E1783C"/>
              </a:buClr>
              <a:buFont typeface="Wingdings" charset="2"/>
              <a:buChar char="§"/>
              <a:defRPr>
                <a:solidFill>
                  <a:schemeClr val="tx2"/>
                </a:solidFill>
                <a:latin typeface="Arial" charset="0"/>
                <a:ea typeface="Arial" charset="0"/>
                <a:cs typeface="Arial" charset="0"/>
              </a:defRPr>
            </a:lvl1pPr>
            <a:lvl2pPr marL="685800" indent="-228600">
              <a:buClr>
                <a:srgbClr val="E1783C"/>
              </a:buClr>
              <a:buFont typeface="Wingdings" charset="2"/>
              <a:buChar char="§"/>
              <a:defRPr>
                <a:solidFill>
                  <a:schemeClr val="tx2"/>
                </a:solidFill>
                <a:latin typeface="Arial" charset="0"/>
                <a:ea typeface="Arial" charset="0"/>
                <a:cs typeface="Arial" charset="0"/>
              </a:defRPr>
            </a:lvl2pPr>
            <a:lvl3pPr marL="1143000" indent="-228600">
              <a:buClr>
                <a:srgbClr val="E1783C"/>
              </a:buClr>
              <a:buFont typeface="Wingdings" charset="2"/>
              <a:buChar char="§"/>
              <a:defRPr>
                <a:solidFill>
                  <a:schemeClr val="tx2"/>
                </a:solidFill>
                <a:latin typeface="Arial" charset="0"/>
                <a:ea typeface="Arial" charset="0"/>
                <a:cs typeface="Arial" charset="0"/>
              </a:defRPr>
            </a:lvl3pPr>
            <a:lvl4pPr marL="1600200" indent="-228600">
              <a:buClr>
                <a:srgbClr val="E1783C"/>
              </a:buClr>
              <a:buFont typeface="Wingdings" charset="2"/>
              <a:buChar char="§"/>
              <a:defRPr>
                <a:solidFill>
                  <a:schemeClr val="tx2"/>
                </a:solidFill>
                <a:latin typeface="Arial" charset="0"/>
                <a:ea typeface="Arial" charset="0"/>
                <a:cs typeface="Arial" charset="0"/>
              </a:defRPr>
            </a:lvl4pPr>
          </a:lstStyle>
          <a:p>
            <a:pPr lvl="0"/>
            <a:r>
              <a:rPr lang="fr-FR" err="1"/>
              <a:t>Level</a:t>
            </a:r>
            <a:r>
              <a:rPr lang="fr-FR"/>
              <a:t> 1</a:t>
            </a:r>
          </a:p>
          <a:p>
            <a:pPr lvl="1"/>
            <a:r>
              <a:rPr lang="fr-FR" err="1"/>
              <a:t>Level</a:t>
            </a:r>
            <a:r>
              <a:rPr lang="fr-FR"/>
              <a:t> 2</a:t>
            </a:r>
          </a:p>
          <a:p>
            <a:pPr lvl="2"/>
            <a:r>
              <a:rPr lang="fr-FR" err="1"/>
              <a:t>Level</a:t>
            </a:r>
            <a:r>
              <a:rPr lang="fr-FR"/>
              <a:t> 3</a:t>
            </a:r>
          </a:p>
          <a:p>
            <a:pPr lvl="3"/>
            <a:r>
              <a:rPr lang="fr-FR" err="1"/>
              <a:t>Level</a:t>
            </a:r>
            <a:r>
              <a:rPr lang="fr-FR"/>
              <a:t> 4</a:t>
            </a:r>
          </a:p>
        </p:txBody>
      </p:sp>
      <p:sp>
        <p:nvSpPr>
          <p:cNvPr id="14" name="Titre 13"/>
          <p:cNvSpPr>
            <a:spLocks noGrp="1"/>
          </p:cNvSpPr>
          <p:nvPr>
            <p:ph type="title" hasCustomPrompt="1"/>
          </p:nvPr>
        </p:nvSpPr>
        <p:spPr>
          <a:xfrm>
            <a:off x="983458" y="1515180"/>
            <a:ext cx="8327543"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err="1"/>
              <a:t>Presentation</a:t>
            </a:r>
            <a:r>
              <a:rPr lang="fr-FR"/>
              <a:t> </a:t>
            </a:r>
            <a:r>
              <a:rPr lang="fr-FR" err="1"/>
              <a:t>title</a:t>
            </a:r>
            <a:r>
              <a:rPr lang="fr-FR"/>
              <a:t> – one line</a:t>
            </a:r>
          </a:p>
        </p:txBody>
      </p:sp>
      <p:sp>
        <p:nvSpPr>
          <p:cNvPr id="7" name="ZoneTexte 6"/>
          <p:cNvSpPr txBox="1"/>
          <p:nvPr userDrawn="1"/>
        </p:nvSpPr>
        <p:spPr>
          <a:xfrm>
            <a:off x="8789207" y="6216896"/>
            <a:ext cx="2999619"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a:solidFill>
                <a:schemeClr val="tx2"/>
              </a:solidFill>
            </a:endParaRPr>
          </a:p>
        </p:txBody>
      </p:sp>
    </p:spTree>
    <p:extLst>
      <p:ext uri="{BB962C8B-B14F-4D97-AF65-F5344CB8AC3E}">
        <p14:creationId xmlns:p14="http://schemas.microsoft.com/office/powerpoint/2010/main" val="2334731756"/>
      </p:ext>
    </p:extLst>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Presentation - Content">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6" y="1"/>
            <a:ext cx="12191109" cy="6857499"/>
          </a:xfrm>
          <a:prstGeom prst="rect">
            <a:avLst/>
          </a:prstGeom>
        </p:spPr>
      </p:pic>
      <p:sp>
        <p:nvSpPr>
          <p:cNvPr id="12" name="Espace réservé du contenu 3"/>
          <p:cNvSpPr>
            <a:spLocks noGrp="1"/>
          </p:cNvSpPr>
          <p:nvPr>
            <p:ph sz="quarter" idx="11" hasCustomPrompt="1"/>
          </p:nvPr>
        </p:nvSpPr>
        <p:spPr>
          <a:xfrm>
            <a:off x="983458" y="2102946"/>
            <a:ext cx="10225087" cy="3673280"/>
          </a:xfrm>
          <a:prstGeom prst="rect">
            <a:avLst/>
          </a:prstGeom>
        </p:spPr>
        <p:txBody>
          <a:bodyPr>
            <a:normAutofit/>
          </a:bodyPr>
          <a:lstStyle>
            <a:lvl1pPr marL="228600" indent="-228600">
              <a:buClr>
                <a:srgbClr val="E1783C"/>
              </a:buClr>
              <a:buFont typeface="Wingdings" charset="2"/>
              <a:buChar char="§"/>
              <a:defRPr>
                <a:solidFill>
                  <a:schemeClr val="tx2"/>
                </a:solidFill>
                <a:latin typeface="Arial" charset="0"/>
                <a:ea typeface="Arial" charset="0"/>
                <a:cs typeface="Arial" charset="0"/>
              </a:defRPr>
            </a:lvl1pPr>
            <a:lvl2pPr marL="685800" indent="-228600">
              <a:buClr>
                <a:srgbClr val="E1783C"/>
              </a:buClr>
              <a:buFont typeface="Wingdings" charset="2"/>
              <a:buChar char="§"/>
              <a:defRPr>
                <a:solidFill>
                  <a:schemeClr val="tx2"/>
                </a:solidFill>
                <a:latin typeface="Arial" charset="0"/>
                <a:ea typeface="Arial" charset="0"/>
                <a:cs typeface="Arial" charset="0"/>
              </a:defRPr>
            </a:lvl2pPr>
            <a:lvl3pPr marL="1143000" indent="-228600">
              <a:buClr>
                <a:srgbClr val="E1783C"/>
              </a:buClr>
              <a:buFont typeface="Wingdings" charset="2"/>
              <a:buChar char="§"/>
              <a:defRPr>
                <a:solidFill>
                  <a:schemeClr val="tx2"/>
                </a:solidFill>
                <a:latin typeface="Arial" charset="0"/>
                <a:ea typeface="Arial" charset="0"/>
                <a:cs typeface="Arial" charset="0"/>
              </a:defRPr>
            </a:lvl3pPr>
            <a:lvl4pPr marL="1600200" indent="-228600">
              <a:buClr>
                <a:srgbClr val="E1783C"/>
              </a:buClr>
              <a:buFont typeface="Wingdings" charset="2"/>
              <a:buChar char="§"/>
              <a:defRPr>
                <a:solidFill>
                  <a:schemeClr val="tx2"/>
                </a:solidFill>
                <a:latin typeface="Arial" charset="0"/>
                <a:ea typeface="Arial" charset="0"/>
                <a:cs typeface="Arial" charset="0"/>
              </a:defRPr>
            </a:lvl4pPr>
          </a:lstStyle>
          <a:p>
            <a:pPr lvl="0"/>
            <a:r>
              <a:rPr lang="fr-FR" err="1"/>
              <a:t>Level</a:t>
            </a:r>
            <a:r>
              <a:rPr lang="fr-FR"/>
              <a:t> 1</a:t>
            </a:r>
          </a:p>
          <a:p>
            <a:pPr lvl="1"/>
            <a:r>
              <a:rPr lang="fr-FR" err="1"/>
              <a:t>Level</a:t>
            </a:r>
            <a:r>
              <a:rPr lang="fr-FR"/>
              <a:t> 2</a:t>
            </a:r>
          </a:p>
          <a:p>
            <a:pPr lvl="2"/>
            <a:r>
              <a:rPr lang="fr-FR" err="1"/>
              <a:t>Level</a:t>
            </a:r>
            <a:r>
              <a:rPr lang="fr-FR"/>
              <a:t> 3</a:t>
            </a:r>
          </a:p>
          <a:p>
            <a:pPr lvl="3"/>
            <a:r>
              <a:rPr lang="fr-FR" err="1"/>
              <a:t>Level</a:t>
            </a:r>
            <a:r>
              <a:rPr lang="fr-FR"/>
              <a:t> 4</a:t>
            </a:r>
          </a:p>
        </p:txBody>
      </p:sp>
      <p:sp>
        <p:nvSpPr>
          <p:cNvPr id="14" name="Titre 13"/>
          <p:cNvSpPr>
            <a:spLocks noGrp="1"/>
          </p:cNvSpPr>
          <p:nvPr>
            <p:ph type="title" hasCustomPrompt="1"/>
          </p:nvPr>
        </p:nvSpPr>
        <p:spPr>
          <a:xfrm>
            <a:off x="983458" y="1515180"/>
            <a:ext cx="8327543"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err="1"/>
              <a:t>Presentation</a:t>
            </a:r>
            <a:r>
              <a:rPr lang="fr-FR"/>
              <a:t> </a:t>
            </a:r>
            <a:r>
              <a:rPr lang="fr-FR" err="1"/>
              <a:t>title</a:t>
            </a:r>
            <a:r>
              <a:rPr lang="fr-FR"/>
              <a:t> – one line</a:t>
            </a:r>
          </a:p>
        </p:txBody>
      </p:sp>
      <p:sp>
        <p:nvSpPr>
          <p:cNvPr id="7" name="ZoneTexte 6"/>
          <p:cNvSpPr txBox="1"/>
          <p:nvPr userDrawn="1"/>
        </p:nvSpPr>
        <p:spPr>
          <a:xfrm>
            <a:off x="8789207" y="6216896"/>
            <a:ext cx="2999619"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a:solidFill>
                <a:schemeClr val="tx2"/>
              </a:solidFill>
            </a:endParaRPr>
          </a:p>
        </p:txBody>
      </p:sp>
    </p:spTree>
    <p:extLst>
      <p:ext uri="{BB962C8B-B14F-4D97-AF65-F5344CB8AC3E}">
        <p14:creationId xmlns:p14="http://schemas.microsoft.com/office/powerpoint/2010/main" val="2458703724"/>
      </p:ext>
    </p:extLst>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Presentation - Content">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6" y="1"/>
            <a:ext cx="12191109" cy="6857499"/>
          </a:xfrm>
          <a:prstGeom prst="rect">
            <a:avLst/>
          </a:prstGeom>
        </p:spPr>
      </p:pic>
      <p:sp>
        <p:nvSpPr>
          <p:cNvPr id="12" name="Espace réservé du contenu 3"/>
          <p:cNvSpPr>
            <a:spLocks noGrp="1"/>
          </p:cNvSpPr>
          <p:nvPr>
            <p:ph sz="quarter" idx="11" hasCustomPrompt="1"/>
          </p:nvPr>
        </p:nvSpPr>
        <p:spPr>
          <a:xfrm>
            <a:off x="983458" y="2102946"/>
            <a:ext cx="10225087" cy="3673280"/>
          </a:xfrm>
          <a:prstGeom prst="rect">
            <a:avLst/>
          </a:prstGeom>
        </p:spPr>
        <p:txBody>
          <a:bodyPr>
            <a:normAutofit/>
          </a:bodyPr>
          <a:lstStyle>
            <a:lvl1pPr marL="228600" indent="-228600">
              <a:buClr>
                <a:srgbClr val="E1783C"/>
              </a:buClr>
              <a:buFont typeface="Wingdings" charset="2"/>
              <a:buChar char="§"/>
              <a:defRPr>
                <a:solidFill>
                  <a:schemeClr val="tx2"/>
                </a:solidFill>
                <a:latin typeface="Arial" charset="0"/>
                <a:ea typeface="Arial" charset="0"/>
                <a:cs typeface="Arial" charset="0"/>
              </a:defRPr>
            </a:lvl1pPr>
            <a:lvl2pPr marL="685800" indent="-228600">
              <a:buClr>
                <a:srgbClr val="E1783C"/>
              </a:buClr>
              <a:buFont typeface="Wingdings" charset="2"/>
              <a:buChar char="§"/>
              <a:defRPr>
                <a:solidFill>
                  <a:schemeClr val="tx2"/>
                </a:solidFill>
                <a:latin typeface="Arial" charset="0"/>
                <a:ea typeface="Arial" charset="0"/>
                <a:cs typeface="Arial" charset="0"/>
              </a:defRPr>
            </a:lvl2pPr>
            <a:lvl3pPr marL="1143000" indent="-228600">
              <a:buClr>
                <a:srgbClr val="E1783C"/>
              </a:buClr>
              <a:buFont typeface="Wingdings" charset="2"/>
              <a:buChar char="§"/>
              <a:defRPr>
                <a:solidFill>
                  <a:schemeClr val="tx2"/>
                </a:solidFill>
                <a:latin typeface="Arial" charset="0"/>
                <a:ea typeface="Arial" charset="0"/>
                <a:cs typeface="Arial" charset="0"/>
              </a:defRPr>
            </a:lvl3pPr>
            <a:lvl4pPr marL="1600200" indent="-228600">
              <a:buClr>
                <a:srgbClr val="E1783C"/>
              </a:buClr>
              <a:buFont typeface="Wingdings" charset="2"/>
              <a:buChar char="§"/>
              <a:defRPr>
                <a:solidFill>
                  <a:schemeClr val="tx2"/>
                </a:solidFill>
                <a:latin typeface="Arial" charset="0"/>
                <a:ea typeface="Arial" charset="0"/>
                <a:cs typeface="Arial" charset="0"/>
              </a:defRPr>
            </a:lvl4pPr>
          </a:lstStyle>
          <a:p>
            <a:pPr lvl="0"/>
            <a:r>
              <a:rPr lang="fr-FR" err="1"/>
              <a:t>Level</a:t>
            </a:r>
            <a:r>
              <a:rPr lang="fr-FR"/>
              <a:t> 1</a:t>
            </a:r>
          </a:p>
          <a:p>
            <a:pPr lvl="1"/>
            <a:r>
              <a:rPr lang="fr-FR" err="1"/>
              <a:t>Level</a:t>
            </a:r>
            <a:r>
              <a:rPr lang="fr-FR"/>
              <a:t> 2</a:t>
            </a:r>
          </a:p>
          <a:p>
            <a:pPr lvl="2"/>
            <a:r>
              <a:rPr lang="fr-FR" err="1"/>
              <a:t>Level</a:t>
            </a:r>
            <a:r>
              <a:rPr lang="fr-FR"/>
              <a:t> 3</a:t>
            </a:r>
          </a:p>
          <a:p>
            <a:pPr lvl="3"/>
            <a:r>
              <a:rPr lang="fr-FR" err="1"/>
              <a:t>Level</a:t>
            </a:r>
            <a:r>
              <a:rPr lang="fr-FR"/>
              <a:t> 4</a:t>
            </a:r>
          </a:p>
        </p:txBody>
      </p:sp>
      <p:sp>
        <p:nvSpPr>
          <p:cNvPr id="14" name="Titre 13"/>
          <p:cNvSpPr>
            <a:spLocks noGrp="1"/>
          </p:cNvSpPr>
          <p:nvPr>
            <p:ph type="title" hasCustomPrompt="1"/>
          </p:nvPr>
        </p:nvSpPr>
        <p:spPr>
          <a:xfrm>
            <a:off x="983458" y="1515180"/>
            <a:ext cx="8327543"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err="1"/>
              <a:t>Presentation</a:t>
            </a:r>
            <a:r>
              <a:rPr lang="fr-FR"/>
              <a:t> </a:t>
            </a:r>
            <a:r>
              <a:rPr lang="fr-FR" err="1"/>
              <a:t>title</a:t>
            </a:r>
            <a:r>
              <a:rPr lang="fr-FR"/>
              <a:t> – one line</a:t>
            </a:r>
          </a:p>
        </p:txBody>
      </p:sp>
      <p:sp>
        <p:nvSpPr>
          <p:cNvPr id="7" name="ZoneTexte 6"/>
          <p:cNvSpPr txBox="1"/>
          <p:nvPr userDrawn="1"/>
        </p:nvSpPr>
        <p:spPr>
          <a:xfrm>
            <a:off x="8789207" y="6216896"/>
            <a:ext cx="2999619"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a:solidFill>
                <a:schemeClr val="tx2"/>
              </a:solidFill>
            </a:endParaRPr>
          </a:p>
        </p:txBody>
      </p:sp>
    </p:spTree>
    <p:extLst>
      <p:ext uri="{BB962C8B-B14F-4D97-AF65-F5344CB8AC3E}">
        <p14:creationId xmlns:p14="http://schemas.microsoft.com/office/powerpoint/2010/main" val="4201751311"/>
      </p:ext>
    </p:extLst>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resentation - Empty - Empty">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ZoneTexte 3"/>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pic>
        <p:nvPicPr>
          <p:cNvPr id="5" name="Picture 2" descr="ODIND15aR01bP01AL-Tyler1b">
            <a:extLst>
              <a:ext uri="{FF2B5EF4-FFF2-40B4-BE49-F238E27FC236}">
                <a16:creationId xmlns:a16="http://schemas.microsoft.com/office/drawing/2014/main" id="{B9266B81-B73F-454C-BE2E-609A753E12F8}"/>
              </a:ext>
            </a:extLst>
          </p:cNvPr>
          <p:cNvPicPr>
            <a:picLocks noChangeAspect="1" noChangeArrowheads="1"/>
          </p:cNvPicPr>
          <p:nvPr userDrawn="1"/>
        </p:nvPicPr>
        <p:blipFill>
          <a:blip r:embed="rId3" cstate="screen">
            <a:alphaModFix amt="70000"/>
            <a:extLst>
              <a:ext uri="{28A0092B-C50C-407E-A947-70E740481C1C}">
                <a14:useLocalDpi xmlns:a14="http://schemas.microsoft.com/office/drawing/2010/main"/>
              </a:ext>
            </a:extLst>
          </a:blip>
          <a:srcRect/>
          <a:stretch>
            <a:fillRect/>
          </a:stretch>
        </p:blipFill>
        <p:spPr bwMode="auto">
          <a:xfrm>
            <a:off x="2098921" y="5768975"/>
            <a:ext cx="1955800" cy="105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184253"/>
      </p:ext>
    </p:extLst>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Presentation - Content">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6" y="1"/>
            <a:ext cx="12191109" cy="6857499"/>
          </a:xfrm>
          <a:prstGeom prst="rect">
            <a:avLst/>
          </a:prstGeom>
        </p:spPr>
      </p:pic>
      <p:sp>
        <p:nvSpPr>
          <p:cNvPr id="12" name="Espace réservé du contenu 3"/>
          <p:cNvSpPr>
            <a:spLocks noGrp="1"/>
          </p:cNvSpPr>
          <p:nvPr>
            <p:ph sz="quarter" idx="11" hasCustomPrompt="1"/>
          </p:nvPr>
        </p:nvSpPr>
        <p:spPr>
          <a:xfrm>
            <a:off x="983458" y="2102946"/>
            <a:ext cx="10225087" cy="3673280"/>
          </a:xfrm>
          <a:prstGeom prst="rect">
            <a:avLst/>
          </a:prstGeom>
        </p:spPr>
        <p:txBody>
          <a:bodyPr>
            <a:normAutofit/>
          </a:bodyPr>
          <a:lstStyle>
            <a:lvl1pPr marL="228600" indent="-228600">
              <a:buClr>
                <a:srgbClr val="E1783C"/>
              </a:buClr>
              <a:buFont typeface="Wingdings" charset="2"/>
              <a:buChar char="§"/>
              <a:defRPr>
                <a:solidFill>
                  <a:schemeClr val="tx2"/>
                </a:solidFill>
                <a:latin typeface="Arial" charset="0"/>
                <a:ea typeface="Arial" charset="0"/>
                <a:cs typeface="Arial" charset="0"/>
              </a:defRPr>
            </a:lvl1pPr>
            <a:lvl2pPr marL="685800" indent="-228600">
              <a:buClr>
                <a:srgbClr val="E1783C"/>
              </a:buClr>
              <a:buFont typeface="Wingdings" charset="2"/>
              <a:buChar char="§"/>
              <a:defRPr>
                <a:solidFill>
                  <a:schemeClr val="tx2"/>
                </a:solidFill>
                <a:latin typeface="Arial" charset="0"/>
                <a:ea typeface="Arial" charset="0"/>
                <a:cs typeface="Arial" charset="0"/>
              </a:defRPr>
            </a:lvl2pPr>
            <a:lvl3pPr marL="1143000" indent="-228600">
              <a:buClr>
                <a:srgbClr val="E1783C"/>
              </a:buClr>
              <a:buFont typeface="Wingdings" charset="2"/>
              <a:buChar char="§"/>
              <a:defRPr>
                <a:solidFill>
                  <a:schemeClr val="tx2"/>
                </a:solidFill>
                <a:latin typeface="Arial" charset="0"/>
                <a:ea typeface="Arial" charset="0"/>
                <a:cs typeface="Arial" charset="0"/>
              </a:defRPr>
            </a:lvl3pPr>
            <a:lvl4pPr marL="1600200" indent="-228600">
              <a:buClr>
                <a:srgbClr val="E1783C"/>
              </a:buClr>
              <a:buFont typeface="Wingdings" charset="2"/>
              <a:buChar char="§"/>
              <a:defRPr>
                <a:solidFill>
                  <a:schemeClr val="tx2"/>
                </a:solidFill>
                <a:latin typeface="Arial" charset="0"/>
                <a:ea typeface="Arial" charset="0"/>
                <a:cs typeface="Arial" charset="0"/>
              </a:defRPr>
            </a:lvl4pPr>
          </a:lstStyle>
          <a:p>
            <a:pPr lvl="0"/>
            <a:r>
              <a:rPr lang="fr-FR" err="1"/>
              <a:t>Level</a:t>
            </a:r>
            <a:r>
              <a:rPr lang="fr-FR"/>
              <a:t> 1</a:t>
            </a:r>
          </a:p>
          <a:p>
            <a:pPr lvl="1"/>
            <a:r>
              <a:rPr lang="fr-FR" err="1"/>
              <a:t>Level</a:t>
            </a:r>
            <a:r>
              <a:rPr lang="fr-FR"/>
              <a:t> 2</a:t>
            </a:r>
          </a:p>
          <a:p>
            <a:pPr lvl="2"/>
            <a:r>
              <a:rPr lang="fr-FR" err="1"/>
              <a:t>Level</a:t>
            </a:r>
            <a:r>
              <a:rPr lang="fr-FR"/>
              <a:t> 3</a:t>
            </a:r>
          </a:p>
          <a:p>
            <a:pPr lvl="3"/>
            <a:r>
              <a:rPr lang="fr-FR" err="1"/>
              <a:t>Level</a:t>
            </a:r>
            <a:r>
              <a:rPr lang="fr-FR"/>
              <a:t> 4</a:t>
            </a:r>
          </a:p>
        </p:txBody>
      </p:sp>
      <p:sp>
        <p:nvSpPr>
          <p:cNvPr id="14" name="Titre 13"/>
          <p:cNvSpPr>
            <a:spLocks noGrp="1"/>
          </p:cNvSpPr>
          <p:nvPr>
            <p:ph type="title" hasCustomPrompt="1"/>
          </p:nvPr>
        </p:nvSpPr>
        <p:spPr>
          <a:xfrm>
            <a:off x="983458" y="1515180"/>
            <a:ext cx="8327543"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err="1"/>
              <a:t>Presentation</a:t>
            </a:r>
            <a:r>
              <a:rPr lang="fr-FR"/>
              <a:t> </a:t>
            </a:r>
            <a:r>
              <a:rPr lang="fr-FR" err="1"/>
              <a:t>title</a:t>
            </a:r>
            <a:r>
              <a:rPr lang="fr-FR"/>
              <a:t> – one line</a:t>
            </a:r>
          </a:p>
        </p:txBody>
      </p:sp>
      <p:sp>
        <p:nvSpPr>
          <p:cNvPr id="7" name="ZoneTexte 6"/>
          <p:cNvSpPr txBox="1"/>
          <p:nvPr userDrawn="1"/>
        </p:nvSpPr>
        <p:spPr>
          <a:xfrm>
            <a:off x="8789207" y="6216896"/>
            <a:ext cx="2999619"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a:solidFill>
                <a:schemeClr val="tx2"/>
              </a:solidFill>
            </a:endParaRPr>
          </a:p>
        </p:txBody>
      </p:sp>
    </p:spTree>
    <p:extLst>
      <p:ext uri="{BB962C8B-B14F-4D97-AF65-F5344CB8AC3E}">
        <p14:creationId xmlns:p14="http://schemas.microsoft.com/office/powerpoint/2010/main" val="484746959"/>
      </p:ext>
    </p:extLst>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69318-2880-4D87-91EB-DEEFB15151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519465-8B37-4B94-9117-AF00882B54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FC82FA-DB8A-4BCA-82BB-426E252A264B}"/>
              </a:ext>
            </a:extLst>
          </p:cNvPr>
          <p:cNvSpPr>
            <a:spLocks noGrp="1"/>
          </p:cNvSpPr>
          <p:nvPr>
            <p:ph type="dt" sz="half" idx="10"/>
          </p:nvPr>
        </p:nvSpPr>
        <p:spPr/>
        <p:txBody>
          <a:bodyPr/>
          <a:lstStyle/>
          <a:p>
            <a:fld id="{A2A37341-C5A1-4978-A24A-23E0BA6F062B}" type="datetimeFigureOut">
              <a:rPr lang="en-GB" smtClean="0"/>
              <a:t>12/03/2021</a:t>
            </a:fld>
            <a:endParaRPr lang="en-GB"/>
          </a:p>
        </p:txBody>
      </p:sp>
      <p:sp>
        <p:nvSpPr>
          <p:cNvPr id="5" name="Footer Placeholder 4">
            <a:extLst>
              <a:ext uri="{FF2B5EF4-FFF2-40B4-BE49-F238E27FC236}">
                <a16:creationId xmlns:a16="http://schemas.microsoft.com/office/drawing/2014/main" id="{5A0800A4-F680-416A-8C86-E2E7EE393C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9CA2A8-982A-484D-A762-CB7F6756C50B}"/>
              </a:ext>
            </a:extLst>
          </p:cNvPr>
          <p:cNvSpPr>
            <a:spLocks noGrp="1"/>
          </p:cNvSpPr>
          <p:nvPr>
            <p:ph type="sldNum" sz="quarter" idx="12"/>
          </p:nvPr>
        </p:nvSpPr>
        <p:spPr/>
        <p:txBody>
          <a:bodyPr/>
          <a:lstStyle/>
          <a:p>
            <a:fld id="{F487E124-4BCF-4DF6-B90C-1ED5003F8CAB}" type="slidenum">
              <a:rPr lang="en-GB" smtClean="0"/>
              <a:t>‹#›</a:t>
            </a:fld>
            <a:endParaRPr lang="en-GB"/>
          </a:p>
        </p:txBody>
      </p:sp>
    </p:spTree>
    <p:extLst>
      <p:ext uri="{BB962C8B-B14F-4D97-AF65-F5344CB8AC3E}">
        <p14:creationId xmlns:p14="http://schemas.microsoft.com/office/powerpoint/2010/main" val="1953520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Presentation - Content">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6" y="1"/>
            <a:ext cx="12191109" cy="6857499"/>
          </a:xfrm>
          <a:prstGeom prst="rect">
            <a:avLst/>
          </a:prstGeom>
        </p:spPr>
      </p:pic>
      <p:sp>
        <p:nvSpPr>
          <p:cNvPr id="12" name="Espace réservé du contenu 3"/>
          <p:cNvSpPr>
            <a:spLocks noGrp="1"/>
          </p:cNvSpPr>
          <p:nvPr>
            <p:ph sz="quarter" idx="11" hasCustomPrompt="1"/>
          </p:nvPr>
        </p:nvSpPr>
        <p:spPr>
          <a:xfrm>
            <a:off x="983458" y="2102946"/>
            <a:ext cx="10225087" cy="3673280"/>
          </a:xfrm>
          <a:prstGeom prst="rect">
            <a:avLst/>
          </a:prstGeom>
        </p:spPr>
        <p:txBody>
          <a:bodyPr>
            <a:normAutofit/>
          </a:bodyPr>
          <a:lstStyle>
            <a:lvl1pPr marL="228600" indent="-228600">
              <a:buClr>
                <a:srgbClr val="E1783C"/>
              </a:buClr>
              <a:buFont typeface="Wingdings" charset="2"/>
              <a:buChar char="§"/>
              <a:defRPr>
                <a:solidFill>
                  <a:schemeClr val="tx2"/>
                </a:solidFill>
                <a:latin typeface="Arial" charset="0"/>
                <a:ea typeface="Arial" charset="0"/>
                <a:cs typeface="Arial" charset="0"/>
              </a:defRPr>
            </a:lvl1pPr>
            <a:lvl2pPr marL="685800" indent="-228600">
              <a:buClr>
                <a:srgbClr val="E1783C"/>
              </a:buClr>
              <a:buFont typeface="Wingdings" charset="2"/>
              <a:buChar char="§"/>
              <a:defRPr>
                <a:solidFill>
                  <a:schemeClr val="tx2"/>
                </a:solidFill>
                <a:latin typeface="Arial" charset="0"/>
                <a:ea typeface="Arial" charset="0"/>
                <a:cs typeface="Arial" charset="0"/>
              </a:defRPr>
            </a:lvl2pPr>
            <a:lvl3pPr marL="1143000" indent="-228600">
              <a:buClr>
                <a:srgbClr val="E1783C"/>
              </a:buClr>
              <a:buFont typeface="Wingdings" charset="2"/>
              <a:buChar char="§"/>
              <a:defRPr>
                <a:solidFill>
                  <a:schemeClr val="tx2"/>
                </a:solidFill>
                <a:latin typeface="Arial" charset="0"/>
                <a:ea typeface="Arial" charset="0"/>
                <a:cs typeface="Arial" charset="0"/>
              </a:defRPr>
            </a:lvl3pPr>
            <a:lvl4pPr marL="1600200" indent="-228600">
              <a:buClr>
                <a:srgbClr val="E1783C"/>
              </a:buClr>
              <a:buFont typeface="Wingdings" charset="2"/>
              <a:buChar char="§"/>
              <a:defRPr>
                <a:solidFill>
                  <a:schemeClr val="tx2"/>
                </a:solidFill>
                <a:latin typeface="Arial" charset="0"/>
                <a:ea typeface="Arial" charset="0"/>
                <a:cs typeface="Arial" charset="0"/>
              </a:defRPr>
            </a:lvl4pPr>
          </a:lstStyle>
          <a:p>
            <a:pPr lvl="0"/>
            <a:r>
              <a:rPr lang="fr-FR" err="1"/>
              <a:t>Level</a:t>
            </a:r>
            <a:r>
              <a:rPr lang="fr-FR"/>
              <a:t> 1</a:t>
            </a:r>
          </a:p>
          <a:p>
            <a:pPr lvl="1"/>
            <a:r>
              <a:rPr lang="fr-FR" err="1"/>
              <a:t>Level</a:t>
            </a:r>
            <a:r>
              <a:rPr lang="fr-FR"/>
              <a:t> 2</a:t>
            </a:r>
          </a:p>
          <a:p>
            <a:pPr lvl="2"/>
            <a:r>
              <a:rPr lang="fr-FR" err="1"/>
              <a:t>Level</a:t>
            </a:r>
            <a:r>
              <a:rPr lang="fr-FR"/>
              <a:t> 3</a:t>
            </a:r>
          </a:p>
          <a:p>
            <a:pPr lvl="3"/>
            <a:r>
              <a:rPr lang="fr-FR" err="1"/>
              <a:t>Level</a:t>
            </a:r>
            <a:r>
              <a:rPr lang="fr-FR"/>
              <a:t> 4</a:t>
            </a:r>
          </a:p>
        </p:txBody>
      </p:sp>
      <p:sp>
        <p:nvSpPr>
          <p:cNvPr id="14" name="Titre 13"/>
          <p:cNvSpPr>
            <a:spLocks noGrp="1"/>
          </p:cNvSpPr>
          <p:nvPr>
            <p:ph type="title" hasCustomPrompt="1"/>
          </p:nvPr>
        </p:nvSpPr>
        <p:spPr>
          <a:xfrm>
            <a:off x="983458" y="1515180"/>
            <a:ext cx="8327543"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err="1"/>
              <a:t>Presentation</a:t>
            </a:r>
            <a:r>
              <a:rPr lang="fr-FR"/>
              <a:t> </a:t>
            </a:r>
            <a:r>
              <a:rPr lang="fr-FR" err="1"/>
              <a:t>title</a:t>
            </a:r>
            <a:r>
              <a:rPr lang="fr-FR"/>
              <a:t> – one line</a:t>
            </a:r>
          </a:p>
        </p:txBody>
      </p:sp>
      <p:sp>
        <p:nvSpPr>
          <p:cNvPr id="7" name="ZoneTexte 6"/>
          <p:cNvSpPr txBox="1"/>
          <p:nvPr userDrawn="1"/>
        </p:nvSpPr>
        <p:spPr>
          <a:xfrm>
            <a:off x="8789207" y="6216896"/>
            <a:ext cx="2999619"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a:solidFill>
                <a:schemeClr val="tx2"/>
              </a:solidFill>
            </a:endParaRPr>
          </a:p>
        </p:txBody>
      </p:sp>
    </p:spTree>
    <p:extLst>
      <p:ext uri="{BB962C8B-B14F-4D97-AF65-F5344CB8AC3E}">
        <p14:creationId xmlns:p14="http://schemas.microsoft.com/office/powerpoint/2010/main" val="2783295149"/>
      </p:ext>
    </p:extLst>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Presentation - Content">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6" y="1"/>
            <a:ext cx="12191109" cy="6857499"/>
          </a:xfrm>
          <a:prstGeom prst="rect">
            <a:avLst/>
          </a:prstGeom>
        </p:spPr>
      </p:pic>
      <p:sp>
        <p:nvSpPr>
          <p:cNvPr id="12" name="Espace réservé du contenu 3"/>
          <p:cNvSpPr>
            <a:spLocks noGrp="1"/>
          </p:cNvSpPr>
          <p:nvPr>
            <p:ph sz="quarter" idx="11" hasCustomPrompt="1"/>
          </p:nvPr>
        </p:nvSpPr>
        <p:spPr>
          <a:xfrm>
            <a:off x="983458" y="2102946"/>
            <a:ext cx="10225087" cy="3673280"/>
          </a:xfrm>
          <a:prstGeom prst="rect">
            <a:avLst/>
          </a:prstGeom>
        </p:spPr>
        <p:txBody>
          <a:bodyPr>
            <a:normAutofit/>
          </a:bodyPr>
          <a:lstStyle>
            <a:lvl1pPr marL="228600" indent="-228600">
              <a:buClr>
                <a:srgbClr val="E1783C"/>
              </a:buClr>
              <a:buFont typeface="Wingdings" charset="2"/>
              <a:buChar char="§"/>
              <a:defRPr>
                <a:solidFill>
                  <a:schemeClr val="tx2"/>
                </a:solidFill>
                <a:latin typeface="Arial" charset="0"/>
                <a:ea typeface="Arial" charset="0"/>
                <a:cs typeface="Arial" charset="0"/>
              </a:defRPr>
            </a:lvl1pPr>
            <a:lvl2pPr marL="685800" indent="-228600">
              <a:buClr>
                <a:srgbClr val="E1783C"/>
              </a:buClr>
              <a:buFont typeface="Wingdings" charset="2"/>
              <a:buChar char="§"/>
              <a:defRPr>
                <a:solidFill>
                  <a:schemeClr val="tx2"/>
                </a:solidFill>
                <a:latin typeface="Arial" charset="0"/>
                <a:ea typeface="Arial" charset="0"/>
                <a:cs typeface="Arial" charset="0"/>
              </a:defRPr>
            </a:lvl2pPr>
            <a:lvl3pPr marL="1143000" indent="-228600">
              <a:buClr>
                <a:srgbClr val="E1783C"/>
              </a:buClr>
              <a:buFont typeface="Wingdings" charset="2"/>
              <a:buChar char="§"/>
              <a:defRPr>
                <a:solidFill>
                  <a:schemeClr val="tx2"/>
                </a:solidFill>
                <a:latin typeface="Arial" charset="0"/>
                <a:ea typeface="Arial" charset="0"/>
                <a:cs typeface="Arial" charset="0"/>
              </a:defRPr>
            </a:lvl3pPr>
            <a:lvl4pPr marL="1600200" indent="-228600">
              <a:buClr>
                <a:srgbClr val="E1783C"/>
              </a:buClr>
              <a:buFont typeface="Wingdings" charset="2"/>
              <a:buChar char="§"/>
              <a:defRPr>
                <a:solidFill>
                  <a:schemeClr val="tx2"/>
                </a:solidFill>
                <a:latin typeface="Arial" charset="0"/>
                <a:ea typeface="Arial" charset="0"/>
                <a:cs typeface="Arial" charset="0"/>
              </a:defRPr>
            </a:lvl4pPr>
          </a:lstStyle>
          <a:p>
            <a:pPr lvl="0"/>
            <a:r>
              <a:rPr lang="fr-FR" err="1"/>
              <a:t>Level</a:t>
            </a:r>
            <a:r>
              <a:rPr lang="fr-FR"/>
              <a:t> 1</a:t>
            </a:r>
          </a:p>
          <a:p>
            <a:pPr lvl="1"/>
            <a:r>
              <a:rPr lang="fr-FR" err="1"/>
              <a:t>Level</a:t>
            </a:r>
            <a:r>
              <a:rPr lang="fr-FR"/>
              <a:t> 2</a:t>
            </a:r>
          </a:p>
          <a:p>
            <a:pPr lvl="2"/>
            <a:r>
              <a:rPr lang="fr-FR" err="1"/>
              <a:t>Level</a:t>
            </a:r>
            <a:r>
              <a:rPr lang="fr-FR"/>
              <a:t> 3</a:t>
            </a:r>
          </a:p>
          <a:p>
            <a:pPr lvl="3"/>
            <a:r>
              <a:rPr lang="fr-FR" err="1"/>
              <a:t>Level</a:t>
            </a:r>
            <a:r>
              <a:rPr lang="fr-FR"/>
              <a:t> 4</a:t>
            </a:r>
          </a:p>
        </p:txBody>
      </p:sp>
      <p:sp>
        <p:nvSpPr>
          <p:cNvPr id="14" name="Titre 13"/>
          <p:cNvSpPr>
            <a:spLocks noGrp="1"/>
          </p:cNvSpPr>
          <p:nvPr>
            <p:ph type="title" hasCustomPrompt="1"/>
          </p:nvPr>
        </p:nvSpPr>
        <p:spPr>
          <a:xfrm>
            <a:off x="983458" y="1515180"/>
            <a:ext cx="8327543"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err="1"/>
              <a:t>Presentation</a:t>
            </a:r>
            <a:r>
              <a:rPr lang="fr-FR"/>
              <a:t> </a:t>
            </a:r>
            <a:r>
              <a:rPr lang="fr-FR" err="1"/>
              <a:t>title</a:t>
            </a:r>
            <a:r>
              <a:rPr lang="fr-FR"/>
              <a:t> – one line</a:t>
            </a:r>
          </a:p>
        </p:txBody>
      </p:sp>
      <p:sp>
        <p:nvSpPr>
          <p:cNvPr id="7" name="ZoneTexte 6"/>
          <p:cNvSpPr txBox="1"/>
          <p:nvPr userDrawn="1"/>
        </p:nvSpPr>
        <p:spPr>
          <a:xfrm>
            <a:off x="8789207" y="6216896"/>
            <a:ext cx="2999619"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a:solidFill>
                <a:schemeClr val="tx2"/>
              </a:solidFill>
            </a:endParaRPr>
          </a:p>
        </p:txBody>
      </p:sp>
    </p:spTree>
    <p:extLst>
      <p:ext uri="{BB962C8B-B14F-4D97-AF65-F5344CB8AC3E}">
        <p14:creationId xmlns:p14="http://schemas.microsoft.com/office/powerpoint/2010/main" val="3152367188"/>
      </p:ext>
    </p:extLst>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DD603-409C-4CBC-BDD8-BA1FF7865F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0DFF2D9-4504-484D-9412-51085E3D2D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3E75AF2-2DAF-4FE2-9DA9-4EF958FBA92E}"/>
              </a:ext>
            </a:extLst>
          </p:cNvPr>
          <p:cNvSpPr>
            <a:spLocks noGrp="1"/>
          </p:cNvSpPr>
          <p:nvPr>
            <p:ph type="dt" sz="half" idx="10"/>
          </p:nvPr>
        </p:nvSpPr>
        <p:spPr/>
        <p:txBody>
          <a:bodyPr/>
          <a:lstStyle/>
          <a:p>
            <a:fld id="{A2A37341-C5A1-4978-A24A-23E0BA6F062B}" type="datetimeFigureOut">
              <a:rPr lang="en-GB" smtClean="0"/>
              <a:t>12/03/2021</a:t>
            </a:fld>
            <a:endParaRPr lang="en-GB"/>
          </a:p>
        </p:txBody>
      </p:sp>
      <p:sp>
        <p:nvSpPr>
          <p:cNvPr id="5" name="Footer Placeholder 4">
            <a:extLst>
              <a:ext uri="{FF2B5EF4-FFF2-40B4-BE49-F238E27FC236}">
                <a16:creationId xmlns:a16="http://schemas.microsoft.com/office/drawing/2014/main" id="{26535B86-384A-4089-9272-C9E20F9547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0C109C-5025-46D5-8760-ACB111EF0F85}"/>
              </a:ext>
            </a:extLst>
          </p:cNvPr>
          <p:cNvSpPr>
            <a:spLocks noGrp="1"/>
          </p:cNvSpPr>
          <p:nvPr>
            <p:ph type="sldNum" sz="quarter" idx="12"/>
          </p:nvPr>
        </p:nvSpPr>
        <p:spPr/>
        <p:txBody>
          <a:bodyPr/>
          <a:lstStyle/>
          <a:p>
            <a:fld id="{F487E124-4BCF-4DF6-B90C-1ED5003F8CAB}" type="slidenum">
              <a:rPr lang="en-GB" smtClean="0"/>
              <a:t>‹#›</a:t>
            </a:fld>
            <a:endParaRPr lang="en-GB"/>
          </a:p>
        </p:txBody>
      </p:sp>
    </p:spTree>
    <p:extLst>
      <p:ext uri="{BB962C8B-B14F-4D97-AF65-F5344CB8AC3E}">
        <p14:creationId xmlns:p14="http://schemas.microsoft.com/office/powerpoint/2010/main" val="2162743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94F85-4BC0-4DF2-9FB9-5FB3EFDB4C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A420E3-B946-437C-8D9D-65E08C0EA8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45E0DA-982C-4C43-B9F1-75C0AA74893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2A57967-B1AB-475C-A14D-C53F0F57C780}"/>
              </a:ext>
            </a:extLst>
          </p:cNvPr>
          <p:cNvSpPr>
            <a:spLocks noGrp="1"/>
          </p:cNvSpPr>
          <p:nvPr>
            <p:ph type="dt" sz="half" idx="10"/>
          </p:nvPr>
        </p:nvSpPr>
        <p:spPr/>
        <p:txBody>
          <a:bodyPr/>
          <a:lstStyle/>
          <a:p>
            <a:fld id="{A2A37341-C5A1-4978-A24A-23E0BA6F062B}" type="datetimeFigureOut">
              <a:rPr lang="en-GB" smtClean="0"/>
              <a:t>12/03/2021</a:t>
            </a:fld>
            <a:endParaRPr lang="en-GB"/>
          </a:p>
        </p:txBody>
      </p:sp>
      <p:sp>
        <p:nvSpPr>
          <p:cNvPr id="6" name="Footer Placeholder 5">
            <a:extLst>
              <a:ext uri="{FF2B5EF4-FFF2-40B4-BE49-F238E27FC236}">
                <a16:creationId xmlns:a16="http://schemas.microsoft.com/office/drawing/2014/main" id="{543A0C78-8A8E-4ECE-88E5-26AD4EC102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499447-8F20-47FC-AD5D-70D233F94664}"/>
              </a:ext>
            </a:extLst>
          </p:cNvPr>
          <p:cNvSpPr>
            <a:spLocks noGrp="1"/>
          </p:cNvSpPr>
          <p:nvPr>
            <p:ph type="sldNum" sz="quarter" idx="12"/>
          </p:nvPr>
        </p:nvSpPr>
        <p:spPr/>
        <p:txBody>
          <a:bodyPr/>
          <a:lstStyle/>
          <a:p>
            <a:fld id="{F487E124-4BCF-4DF6-B90C-1ED5003F8CAB}" type="slidenum">
              <a:rPr lang="en-GB" smtClean="0"/>
              <a:t>‹#›</a:t>
            </a:fld>
            <a:endParaRPr lang="en-GB"/>
          </a:p>
        </p:txBody>
      </p:sp>
    </p:spTree>
    <p:extLst>
      <p:ext uri="{BB962C8B-B14F-4D97-AF65-F5344CB8AC3E}">
        <p14:creationId xmlns:p14="http://schemas.microsoft.com/office/powerpoint/2010/main" val="258367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D5622-33BF-4DE3-B0F1-5D5356E5D26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0FF7EA-5410-4EF9-9564-5CF85532A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8EAA3A9-68A7-473F-8CC0-BA7BF8450F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38EF46-2634-4A13-8468-542BA19E19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F752C68-2128-4E3C-A9D0-67DC7070519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9AA4D32-8B84-4DF9-8C4E-B2D9F4B00F47}"/>
              </a:ext>
            </a:extLst>
          </p:cNvPr>
          <p:cNvSpPr>
            <a:spLocks noGrp="1"/>
          </p:cNvSpPr>
          <p:nvPr>
            <p:ph type="dt" sz="half" idx="10"/>
          </p:nvPr>
        </p:nvSpPr>
        <p:spPr/>
        <p:txBody>
          <a:bodyPr/>
          <a:lstStyle/>
          <a:p>
            <a:fld id="{A2A37341-C5A1-4978-A24A-23E0BA6F062B}" type="datetimeFigureOut">
              <a:rPr lang="en-GB" smtClean="0"/>
              <a:t>12/03/2021</a:t>
            </a:fld>
            <a:endParaRPr lang="en-GB"/>
          </a:p>
        </p:txBody>
      </p:sp>
      <p:sp>
        <p:nvSpPr>
          <p:cNvPr id="8" name="Footer Placeholder 7">
            <a:extLst>
              <a:ext uri="{FF2B5EF4-FFF2-40B4-BE49-F238E27FC236}">
                <a16:creationId xmlns:a16="http://schemas.microsoft.com/office/drawing/2014/main" id="{00FE39A7-0177-4823-8404-2B9FE4B4215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D34029E-9FFC-4B52-A79D-E3BD5BD118E7}"/>
              </a:ext>
            </a:extLst>
          </p:cNvPr>
          <p:cNvSpPr>
            <a:spLocks noGrp="1"/>
          </p:cNvSpPr>
          <p:nvPr>
            <p:ph type="sldNum" sz="quarter" idx="12"/>
          </p:nvPr>
        </p:nvSpPr>
        <p:spPr/>
        <p:txBody>
          <a:bodyPr/>
          <a:lstStyle/>
          <a:p>
            <a:fld id="{F487E124-4BCF-4DF6-B90C-1ED5003F8CAB}" type="slidenum">
              <a:rPr lang="en-GB" smtClean="0"/>
              <a:t>‹#›</a:t>
            </a:fld>
            <a:endParaRPr lang="en-GB"/>
          </a:p>
        </p:txBody>
      </p:sp>
    </p:spTree>
    <p:extLst>
      <p:ext uri="{BB962C8B-B14F-4D97-AF65-F5344CB8AC3E}">
        <p14:creationId xmlns:p14="http://schemas.microsoft.com/office/powerpoint/2010/main" val="1690258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8D473-AABD-4CB7-810C-8A8E802F02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8A8280-1425-4ED7-B38F-FF1B804841CF}"/>
              </a:ext>
            </a:extLst>
          </p:cNvPr>
          <p:cNvSpPr>
            <a:spLocks noGrp="1"/>
          </p:cNvSpPr>
          <p:nvPr>
            <p:ph type="dt" sz="half" idx="10"/>
          </p:nvPr>
        </p:nvSpPr>
        <p:spPr/>
        <p:txBody>
          <a:bodyPr/>
          <a:lstStyle/>
          <a:p>
            <a:fld id="{A2A37341-C5A1-4978-A24A-23E0BA6F062B}" type="datetimeFigureOut">
              <a:rPr lang="en-GB" smtClean="0"/>
              <a:t>12/03/2021</a:t>
            </a:fld>
            <a:endParaRPr lang="en-GB"/>
          </a:p>
        </p:txBody>
      </p:sp>
      <p:sp>
        <p:nvSpPr>
          <p:cNvPr id="4" name="Footer Placeholder 3">
            <a:extLst>
              <a:ext uri="{FF2B5EF4-FFF2-40B4-BE49-F238E27FC236}">
                <a16:creationId xmlns:a16="http://schemas.microsoft.com/office/drawing/2014/main" id="{5824D581-71AD-4B59-8037-0DD7F6DF20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90D583F-E804-4B0F-A8E9-0196288197E9}"/>
              </a:ext>
            </a:extLst>
          </p:cNvPr>
          <p:cNvSpPr>
            <a:spLocks noGrp="1"/>
          </p:cNvSpPr>
          <p:nvPr>
            <p:ph type="sldNum" sz="quarter" idx="12"/>
          </p:nvPr>
        </p:nvSpPr>
        <p:spPr/>
        <p:txBody>
          <a:bodyPr/>
          <a:lstStyle/>
          <a:p>
            <a:fld id="{F487E124-4BCF-4DF6-B90C-1ED5003F8CAB}" type="slidenum">
              <a:rPr lang="en-GB" smtClean="0"/>
              <a:t>‹#›</a:t>
            </a:fld>
            <a:endParaRPr lang="en-GB"/>
          </a:p>
        </p:txBody>
      </p:sp>
      <p:pic>
        <p:nvPicPr>
          <p:cNvPr id="8" name="Picture 7" descr="A close up of a logo&#10;&#10;Description automatically generated">
            <a:extLst>
              <a:ext uri="{FF2B5EF4-FFF2-40B4-BE49-F238E27FC236}">
                <a16:creationId xmlns:a16="http://schemas.microsoft.com/office/drawing/2014/main" id="{E4713635-22EE-4D7E-9B58-C5B06A67560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Graphic 358">
            <a:extLst>
              <a:ext uri="{FF2B5EF4-FFF2-40B4-BE49-F238E27FC236}">
                <a16:creationId xmlns:a16="http://schemas.microsoft.com/office/drawing/2014/main" id="{E7F42936-4854-48B3-8BD3-497E526EDB87}"/>
              </a:ext>
            </a:extLst>
          </p:cNvPr>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47925" y="458788"/>
            <a:ext cx="2206806" cy="1015521"/>
          </a:xfrm>
          <a:prstGeom prst="rect">
            <a:avLst/>
          </a:prstGeom>
        </p:spPr>
      </p:pic>
      <p:pic>
        <p:nvPicPr>
          <p:cNvPr id="10" name="Graphic 360">
            <a:extLst>
              <a:ext uri="{FF2B5EF4-FFF2-40B4-BE49-F238E27FC236}">
                <a16:creationId xmlns:a16="http://schemas.microsoft.com/office/drawing/2014/main" id="{7F28A353-DF05-48D4-AF37-05651A67D988}"/>
              </a:ext>
            </a:extLst>
          </p:cNvPr>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69694" y="664684"/>
            <a:ext cx="2169230" cy="1015521"/>
          </a:xfrm>
          <a:prstGeom prst="rect">
            <a:avLst/>
          </a:prstGeom>
        </p:spPr>
      </p:pic>
      <p:pic>
        <p:nvPicPr>
          <p:cNvPr id="11" name="Graphic 361">
            <a:extLst>
              <a:ext uri="{FF2B5EF4-FFF2-40B4-BE49-F238E27FC236}">
                <a16:creationId xmlns:a16="http://schemas.microsoft.com/office/drawing/2014/main" id="{FB7ABF65-02A5-4F85-85DF-008A8EFA82E4}"/>
              </a:ext>
            </a:extLst>
          </p:cNvPr>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009369" y="937973"/>
            <a:ext cx="3534578" cy="365125"/>
          </a:xfrm>
          <a:prstGeom prst="rect">
            <a:avLst/>
          </a:prstGeom>
        </p:spPr>
      </p:pic>
      <p:pic>
        <p:nvPicPr>
          <p:cNvPr id="15" name="Graphic 14">
            <a:extLst>
              <a:ext uri="{FF2B5EF4-FFF2-40B4-BE49-F238E27FC236}">
                <a16:creationId xmlns:a16="http://schemas.microsoft.com/office/drawing/2014/main" id="{5041F965-8719-4B32-B442-2AE2E292B2D4}"/>
              </a:ext>
            </a:extLst>
          </p:cNvPr>
          <p:cNvPicPr>
            <a:picLocks noChangeAspect="1"/>
          </p:cNvPicPr>
          <p:nvPr userDrawn="1"/>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528887" y="2595562"/>
            <a:ext cx="604838" cy="604838"/>
          </a:xfrm>
          <a:prstGeom prst="rect">
            <a:avLst/>
          </a:prstGeom>
        </p:spPr>
      </p:pic>
      <p:pic>
        <p:nvPicPr>
          <p:cNvPr id="17" name="Graphic 16">
            <a:extLst>
              <a:ext uri="{FF2B5EF4-FFF2-40B4-BE49-F238E27FC236}">
                <a16:creationId xmlns:a16="http://schemas.microsoft.com/office/drawing/2014/main" id="{6E9D4466-7F2E-40C8-A9A8-BAEA74CEE8C6}"/>
              </a:ext>
            </a:extLst>
          </p:cNvPr>
          <p:cNvPicPr>
            <a:picLocks noChangeAspect="1"/>
          </p:cNvPicPr>
          <p:nvPr userDrawn="1"/>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528887" y="4380883"/>
            <a:ext cx="604838" cy="604838"/>
          </a:xfrm>
          <a:prstGeom prst="rect">
            <a:avLst/>
          </a:prstGeom>
        </p:spPr>
      </p:pic>
      <p:pic>
        <p:nvPicPr>
          <p:cNvPr id="19" name="Graphic 18">
            <a:extLst>
              <a:ext uri="{FF2B5EF4-FFF2-40B4-BE49-F238E27FC236}">
                <a16:creationId xmlns:a16="http://schemas.microsoft.com/office/drawing/2014/main" id="{A9303B42-4695-4CC4-8FA4-C5CE3D1F760E}"/>
              </a:ext>
            </a:extLst>
          </p:cNvPr>
          <p:cNvPicPr>
            <a:picLocks noChangeAspect="1"/>
          </p:cNvPicPr>
          <p:nvPr userDrawn="1"/>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528887" y="3504721"/>
            <a:ext cx="604838" cy="604838"/>
          </a:xfrm>
          <a:prstGeom prst="rect">
            <a:avLst/>
          </a:prstGeom>
        </p:spPr>
      </p:pic>
      <p:sp>
        <p:nvSpPr>
          <p:cNvPr id="20" name="TextBox 19">
            <a:extLst>
              <a:ext uri="{FF2B5EF4-FFF2-40B4-BE49-F238E27FC236}">
                <a16:creationId xmlns:a16="http://schemas.microsoft.com/office/drawing/2014/main" id="{DA6119FA-EDBD-439A-A50F-35D4C67CCE77}"/>
              </a:ext>
            </a:extLst>
          </p:cNvPr>
          <p:cNvSpPr txBox="1"/>
          <p:nvPr userDrawn="1"/>
        </p:nvSpPr>
        <p:spPr>
          <a:xfrm>
            <a:off x="3581400" y="2624137"/>
            <a:ext cx="5934075" cy="523220"/>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www.odin-cost.com</a:t>
            </a:r>
          </a:p>
        </p:txBody>
      </p:sp>
      <p:sp>
        <p:nvSpPr>
          <p:cNvPr id="21" name="TextBox 20">
            <a:extLst>
              <a:ext uri="{FF2B5EF4-FFF2-40B4-BE49-F238E27FC236}">
                <a16:creationId xmlns:a16="http://schemas.microsoft.com/office/drawing/2014/main" id="{BECC23EC-48DA-4B09-930F-84C4303675D0}"/>
              </a:ext>
            </a:extLst>
          </p:cNvPr>
          <p:cNvSpPr txBox="1"/>
          <p:nvPr userDrawn="1"/>
        </p:nvSpPr>
        <p:spPr>
          <a:xfrm>
            <a:off x="3581400" y="3500299"/>
            <a:ext cx="5934075" cy="523220"/>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www.odin-cost.com/LinkedIn</a:t>
            </a:r>
          </a:p>
        </p:txBody>
      </p:sp>
      <p:sp>
        <p:nvSpPr>
          <p:cNvPr id="22" name="TextBox 21">
            <a:extLst>
              <a:ext uri="{FF2B5EF4-FFF2-40B4-BE49-F238E27FC236}">
                <a16:creationId xmlns:a16="http://schemas.microsoft.com/office/drawing/2014/main" id="{2E43F56A-DDE2-4BA5-8747-6E1DEDFB3AE9}"/>
              </a:ext>
            </a:extLst>
          </p:cNvPr>
          <p:cNvSpPr txBox="1"/>
          <p:nvPr userDrawn="1"/>
        </p:nvSpPr>
        <p:spPr>
          <a:xfrm>
            <a:off x="3581399" y="4376461"/>
            <a:ext cx="5934075" cy="523220"/>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www.odin-cost.com/Youtube</a:t>
            </a:r>
          </a:p>
        </p:txBody>
      </p:sp>
    </p:spTree>
    <p:extLst>
      <p:ext uri="{BB962C8B-B14F-4D97-AF65-F5344CB8AC3E}">
        <p14:creationId xmlns:p14="http://schemas.microsoft.com/office/powerpoint/2010/main" val="253914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8D473-AABD-4CB7-810C-8A8E802F02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8A8280-1425-4ED7-B38F-FF1B804841CF}"/>
              </a:ext>
            </a:extLst>
          </p:cNvPr>
          <p:cNvSpPr>
            <a:spLocks noGrp="1"/>
          </p:cNvSpPr>
          <p:nvPr>
            <p:ph type="dt" sz="half" idx="10"/>
          </p:nvPr>
        </p:nvSpPr>
        <p:spPr/>
        <p:txBody>
          <a:bodyPr/>
          <a:lstStyle/>
          <a:p>
            <a:fld id="{A2A37341-C5A1-4978-A24A-23E0BA6F062B}" type="datetimeFigureOut">
              <a:rPr lang="en-GB" smtClean="0"/>
              <a:t>12/03/2021</a:t>
            </a:fld>
            <a:endParaRPr lang="en-GB"/>
          </a:p>
        </p:txBody>
      </p:sp>
      <p:sp>
        <p:nvSpPr>
          <p:cNvPr id="4" name="Footer Placeholder 3">
            <a:extLst>
              <a:ext uri="{FF2B5EF4-FFF2-40B4-BE49-F238E27FC236}">
                <a16:creationId xmlns:a16="http://schemas.microsoft.com/office/drawing/2014/main" id="{5824D581-71AD-4B59-8037-0DD7F6DF20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90D583F-E804-4B0F-A8E9-0196288197E9}"/>
              </a:ext>
            </a:extLst>
          </p:cNvPr>
          <p:cNvSpPr>
            <a:spLocks noGrp="1"/>
          </p:cNvSpPr>
          <p:nvPr>
            <p:ph type="sldNum" sz="quarter" idx="12"/>
          </p:nvPr>
        </p:nvSpPr>
        <p:spPr/>
        <p:txBody>
          <a:bodyPr/>
          <a:lstStyle/>
          <a:p>
            <a:fld id="{F487E124-4BCF-4DF6-B90C-1ED5003F8CAB}" type="slidenum">
              <a:rPr lang="en-GB" smtClean="0"/>
              <a:t>‹#›</a:t>
            </a:fld>
            <a:endParaRPr lang="en-GB"/>
          </a:p>
        </p:txBody>
      </p:sp>
      <p:pic>
        <p:nvPicPr>
          <p:cNvPr id="8" name="Picture 7" descr="A close up of a logo&#10;&#10;Description automatically generated">
            <a:extLst>
              <a:ext uri="{FF2B5EF4-FFF2-40B4-BE49-F238E27FC236}">
                <a16:creationId xmlns:a16="http://schemas.microsoft.com/office/drawing/2014/main" id="{E4713635-22EE-4D7E-9B58-C5B06A67560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Graphic 358">
            <a:extLst>
              <a:ext uri="{FF2B5EF4-FFF2-40B4-BE49-F238E27FC236}">
                <a16:creationId xmlns:a16="http://schemas.microsoft.com/office/drawing/2014/main" id="{E7F42936-4854-48B3-8BD3-497E526EDB87}"/>
              </a:ext>
            </a:extLst>
          </p:cNvPr>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47925" y="458788"/>
            <a:ext cx="2206806" cy="1015521"/>
          </a:xfrm>
          <a:prstGeom prst="rect">
            <a:avLst/>
          </a:prstGeom>
        </p:spPr>
      </p:pic>
      <p:pic>
        <p:nvPicPr>
          <p:cNvPr id="10" name="Graphic 360">
            <a:extLst>
              <a:ext uri="{FF2B5EF4-FFF2-40B4-BE49-F238E27FC236}">
                <a16:creationId xmlns:a16="http://schemas.microsoft.com/office/drawing/2014/main" id="{7F28A353-DF05-48D4-AF37-05651A67D988}"/>
              </a:ext>
            </a:extLst>
          </p:cNvPr>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69694" y="664684"/>
            <a:ext cx="2169230" cy="1015521"/>
          </a:xfrm>
          <a:prstGeom prst="rect">
            <a:avLst/>
          </a:prstGeom>
        </p:spPr>
      </p:pic>
      <p:pic>
        <p:nvPicPr>
          <p:cNvPr id="11" name="Graphic 361">
            <a:extLst>
              <a:ext uri="{FF2B5EF4-FFF2-40B4-BE49-F238E27FC236}">
                <a16:creationId xmlns:a16="http://schemas.microsoft.com/office/drawing/2014/main" id="{FB7ABF65-02A5-4F85-85DF-008A8EFA82E4}"/>
              </a:ext>
            </a:extLst>
          </p:cNvPr>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009369" y="937973"/>
            <a:ext cx="3534578" cy="365125"/>
          </a:xfrm>
          <a:prstGeom prst="rect">
            <a:avLst/>
          </a:prstGeom>
        </p:spPr>
      </p:pic>
      <p:sp>
        <p:nvSpPr>
          <p:cNvPr id="20" name="TextBox 19">
            <a:extLst>
              <a:ext uri="{FF2B5EF4-FFF2-40B4-BE49-F238E27FC236}">
                <a16:creationId xmlns:a16="http://schemas.microsoft.com/office/drawing/2014/main" id="{DA6119FA-EDBD-439A-A50F-35D4C67CCE77}"/>
              </a:ext>
            </a:extLst>
          </p:cNvPr>
          <p:cNvSpPr txBox="1"/>
          <p:nvPr userDrawn="1"/>
        </p:nvSpPr>
        <p:spPr>
          <a:xfrm>
            <a:off x="2447924" y="2804921"/>
            <a:ext cx="3933825" cy="1631216"/>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This article/publication is based upon work from COST Action ODIN-COST supported by COST (European Cooperation in Science and Technology).</a:t>
            </a:r>
          </a:p>
        </p:txBody>
      </p:sp>
      <p:sp>
        <p:nvSpPr>
          <p:cNvPr id="22" name="TextBox 21">
            <a:extLst>
              <a:ext uri="{FF2B5EF4-FFF2-40B4-BE49-F238E27FC236}">
                <a16:creationId xmlns:a16="http://schemas.microsoft.com/office/drawing/2014/main" id="{2E43F56A-DDE2-4BA5-8747-6E1DEDFB3AE9}"/>
              </a:ext>
            </a:extLst>
          </p:cNvPr>
          <p:cNvSpPr txBox="1"/>
          <p:nvPr userDrawn="1"/>
        </p:nvSpPr>
        <p:spPr>
          <a:xfrm>
            <a:off x="2447924" y="5445540"/>
            <a:ext cx="5934075" cy="523220"/>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www.cost.eu</a:t>
            </a:r>
          </a:p>
        </p:txBody>
      </p:sp>
      <p:sp>
        <p:nvSpPr>
          <p:cNvPr id="16" name="TextBox 15">
            <a:extLst>
              <a:ext uri="{FF2B5EF4-FFF2-40B4-BE49-F238E27FC236}">
                <a16:creationId xmlns:a16="http://schemas.microsoft.com/office/drawing/2014/main" id="{31727DE0-C500-4BE6-A024-988B6E6C3B33}"/>
              </a:ext>
            </a:extLst>
          </p:cNvPr>
          <p:cNvSpPr txBox="1"/>
          <p:nvPr userDrawn="1"/>
        </p:nvSpPr>
        <p:spPr>
          <a:xfrm>
            <a:off x="6572249" y="2804921"/>
            <a:ext cx="3933825" cy="3170099"/>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COST (European Cooperation in Science and Technology) is a funding agency for research and innovation networks. Our Actions help connect research initiatives across Europe and enable scientists to grow their ideas by sharing them with their peers. This boosts their research, career and innovation</a:t>
            </a:r>
          </a:p>
        </p:txBody>
      </p:sp>
    </p:spTree>
    <p:extLst>
      <p:ext uri="{BB962C8B-B14F-4D97-AF65-F5344CB8AC3E}">
        <p14:creationId xmlns:p14="http://schemas.microsoft.com/office/powerpoint/2010/main" val="4163827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602711-3514-4218-8894-03292D074870}"/>
              </a:ext>
            </a:extLst>
          </p:cNvPr>
          <p:cNvSpPr>
            <a:spLocks noGrp="1"/>
          </p:cNvSpPr>
          <p:nvPr>
            <p:ph type="dt" sz="half" idx="10"/>
          </p:nvPr>
        </p:nvSpPr>
        <p:spPr/>
        <p:txBody>
          <a:bodyPr/>
          <a:lstStyle/>
          <a:p>
            <a:fld id="{A2A37341-C5A1-4978-A24A-23E0BA6F062B}" type="datetimeFigureOut">
              <a:rPr lang="en-GB" smtClean="0"/>
              <a:t>12/03/2021</a:t>
            </a:fld>
            <a:endParaRPr lang="en-GB"/>
          </a:p>
        </p:txBody>
      </p:sp>
      <p:sp>
        <p:nvSpPr>
          <p:cNvPr id="3" name="Footer Placeholder 2">
            <a:extLst>
              <a:ext uri="{FF2B5EF4-FFF2-40B4-BE49-F238E27FC236}">
                <a16:creationId xmlns:a16="http://schemas.microsoft.com/office/drawing/2014/main" id="{53BB8EA5-B57F-4A19-8610-364BD9C677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C55D78A-D47A-4BF3-886C-E0A863E65D69}"/>
              </a:ext>
            </a:extLst>
          </p:cNvPr>
          <p:cNvSpPr>
            <a:spLocks noGrp="1"/>
          </p:cNvSpPr>
          <p:nvPr>
            <p:ph type="sldNum" sz="quarter" idx="12"/>
          </p:nvPr>
        </p:nvSpPr>
        <p:spPr/>
        <p:txBody>
          <a:bodyPr/>
          <a:lstStyle/>
          <a:p>
            <a:fld id="{F487E124-4BCF-4DF6-B90C-1ED5003F8CAB}" type="slidenum">
              <a:rPr lang="en-GB" smtClean="0"/>
              <a:t>‹#›</a:t>
            </a:fld>
            <a:endParaRPr lang="en-GB"/>
          </a:p>
        </p:txBody>
      </p:sp>
    </p:spTree>
    <p:extLst>
      <p:ext uri="{BB962C8B-B14F-4D97-AF65-F5344CB8AC3E}">
        <p14:creationId xmlns:p14="http://schemas.microsoft.com/office/powerpoint/2010/main" val="386670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50C25-3559-4286-AA36-DE69FBC06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B6AC526-298F-452B-B979-5143331B6B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C130971-515C-4DD4-A472-012C6203C5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90B367-1E18-454C-B9ED-CD4BB55D459D}"/>
              </a:ext>
            </a:extLst>
          </p:cNvPr>
          <p:cNvSpPr>
            <a:spLocks noGrp="1"/>
          </p:cNvSpPr>
          <p:nvPr>
            <p:ph type="dt" sz="half" idx="10"/>
          </p:nvPr>
        </p:nvSpPr>
        <p:spPr/>
        <p:txBody>
          <a:bodyPr/>
          <a:lstStyle/>
          <a:p>
            <a:fld id="{A2A37341-C5A1-4978-A24A-23E0BA6F062B}" type="datetimeFigureOut">
              <a:rPr lang="en-GB" smtClean="0"/>
              <a:t>12/03/2021</a:t>
            </a:fld>
            <a:endParaRPr lang="en-GB"/>
          </a:p>
        </p:txBody>
      </p:sp>
      <p:sp>
        <p:nvSpPr>
          <p:cNvPr id="6" name="Footer Placeholder 5">
            <a:extLst>
              <a:ext uri="{FF2B5EF4-FFF2-40B4-BE49-F238E27FC236}">
                <a16:creationId xmlns:a16="http://schemas.microsoft.com/office/drawing/2014/main" id="{60B8D27E-3BCE-40FA-AB6E-3939F1BDBC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FBAD8D-4390-4891-B6B2-DDC916D57D02}"/>
              </a:ext>
            </a:extLst>
          </p:cNvPr>
          <p:cNvSpPr>
            <a:spLocks noGrp="1"/>
          </p:cNvSpPr>
          <p:nvPr>
            <p:ph type="sldNum" sz="quarter" idx="12"/>
          </p:nvPr>
        </p:nvSpPr>
        <p:spPr/>
        <p:txBody>
          <a:bodyPr/>
          <a:lstStyle/>
          <a:p>
            <a:fld id="{F487E124-4BCF-4DF6-B90C-1ED5003F8CAB}" type="slidenum">
              <a:rPr lang="en-GB" smtClean="0"/>
              <a:t>‹#›</a:t>
            </a:fld>
            <a:endParaRPr lang="en-GB"/>
          </a:p>
        </p:txBody>
      </p:sp>
    </p:spTree>
    <p:extLst>
      <p:ext uri="{BB962C8B-B14F-4D97-AF65-F5344CB8AC3E}">
        <p14:creationId xmlns:p14="http://schemas.microsoft.com/office/powerpoint/2010/main" val="2183352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28" Type="http://schemas.openxmlformats.org/officeDocument/2006/relationships/image" Target="../media/image6.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5.png"/><Relationship Id="rId30" Type="http://schemas.openxmlformats.org/officeDocument/2006/relationships/image" Target="../media/image8.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433B08CC-4956-4072-9B85-2B4A1210627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10815637" y="185738"/>
            <a:ext cx="1076325" cy="495300"/>
          </a:xfrm>
          <a:prstGeom prst="rect">
            <a:avLst/>
          </a:prstGeom>
        </p:spPr>
      </p:pic>
      <p:pic>
        <p:nvPicPr>
          <p:cNvPr id="8" name="Graphic 7">
            <a:extLst>
              <a:ext uri="{FF2B5EF4-FFF2-40B4-BE49-F238E27FC236}">
                <a16:creationId xmlns:a16="http://schemas.microsoft.com/office/drawing/2014/main" id="{6B8FEAC7-9CB1-4633-B2C6-07B21A703005}"/>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11366574" y="1690687"/>
            <a:ext cx="825425" cy="5090123"/>
          </a:xfrm>
          <a:prstGeom prst="rect">
            <a:avLst/>
          </a:prstGeom>
        </p:spPr>
      </p:pic>
      <p:pic>
        <p:nvPicPr>
          <p:cNvPr id="7" name="Graphic 6">
            <a:extLst>
              <a:ext uri="{FF2B5EF4-FFF2-40B4-BE49-F238E27FC236}">
                <a16:creationId xmlns:a16="http://schemas.microsoft.com/office/drawing/2014/main" id="{BECEB819-87C1-4DC6-AF36-2099043E575C}"/>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0" y="6153150"/>
            <a:ext cx="12192000" cy="704850"/>
          </a:xfrm>
          <a:prstGeom prst="rect">
            <a:avLst/>
          </a:prstGeom>
        </p:spPr>
      </p:pic>
      <p:sp>
        <p:nvSpPr>
          <p:cNvPr id="2" name="Title Placeholder 1">
            <a:extLst>
              <a:ext uri="{FF2B5EF4-FFF2-40B4-BE49-F238E27FC236}">
                <a16:creationId xmlns:a16="http://schemas.microsoft.com/office/drawing/2014/main" id="{FAEC486C-F432-4439-9C38-2D68062CD5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8896578-2323-404B-8429-6055045A2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9B2CF7F9-6DFE-4498-B59F-384E7F4DA5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ea typeface="Cambria" panose="02040503050406030204" pitchFamily="18" charset="0"/>
                <a:cs typeface="Arial" panose="020B0604020202020204" pitchFamily="34" charset="0"/>
              </a:defRPr>
            </a:lvl1pPr>
          </a:lstStyle>
          <a:p>
            <a:fld id="{A2A37341-C5A1-4978-A24A-23E0BA6F062B}" type="datetimeFigureOut">
              <a:rPr lang="en-GB" smtClean="0"/>
              <a:pPr/>
              <a:t>12/03/2021</a:t>
            </a:fld>
            <a:endParaRPr lang="en-GB" dirty="0"/>
          </a:p>
        </p:txBody>
      </p:sp>
      <p:sp>
        <p:nvSpPr>
          <p:cNvPr id="5" name="Footer Placeholder 4">
            <a:extLst>
              <a:ext uri="{FF2B5EF4-FFF2-40B4-BE49-F238E27FC236}">
                <a16:creationId xmlns:a16="http://schemas.microsoft.com/office/drawing/2014/main" id="{860DADE5-AB82-43BF-8C4F-9A56E64ED5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ea typeface="Cambria" panose="02040503050406030204" pitchFamily="18"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4DD52653-370B-4077-907F-FA1E1094FB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Cambria" panose="02040503050406030204" pitchFamily="18" charset="0"/>
                <a:ea typeface="Cambria" panose="02040503050406030204" pitchFamily="18" charset="0"/>
              </a:defRPr>
            </a:lvl1pPr>
          </a:lstStyle>
          <a:p>
            <a:fld id="{F487E124-4BCF-4DF6-B90C-1ED5003F8CAB}" type="slidenum">
              <a:rPr lang="en-GB" smtClean="0"/>
              <a:pPr/>
              <a:t>‹#›</a:t>
            </a:fld>
            <a:endParaRPr lang="en-GB" dirty="0"/>
          </a:p>
        </p:txBody>
      </p:sp>
      <p:pic>
        <p:nvPicPr>
          <p:cNvPr id="9" name="Graphic 8">
            <a:extLst>
              <a:ext uri="{FF2B5EF4-FFF2-40B4-BE49-F238E27FC236}">
                <a16:creationId xmlns:a16="http://schemas.microsoft.com/office/drawing/2014/main" id="{E9A43361-3BC2-4019-960C-B67EFBC98163}"/>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5534" y="1528296"/>
            <a:ext cx="819892" cy="5046240"/>
          </a:xfrm>
          <a:prstGeom prst="rect">
            <a:avLst/>
          </a:prstGeom>
        </p:spPr>
      </p:pic>
    </p:spTree>
    <p:extLst>
      <p:ext uri="{BB962C8B-B14F-4D97-AF65-F5344CB8AC3E}">
        <p14:creationId xmlns:p14="http://schemas.microsoft.com/office/powerpoint/2010/main" val="1874558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5" r:id="rId8"/>
    <p:sldLayoutId id="2147483656" r:id="rId9"/>
    <p:sldLayoutId id="2147483657"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txStyles>
    <p:titleStyle>
      <a:lvl1pPr algn="l" defTabSz="914400" rtl="0" eaLnBrk="1" latinLnBrk="0" hangingPunct="1">
        <a:lnSpc>
          <a:spcPct val="90000"/>
        </a:lnSpc>
        <a:spcBef>
          <a:spcPct val="0"/>
        </a:spcBef>
        <a:buNone/>
        <a:defRPr sz="4000" kern="1200">
          <a:solidFill>
            <a:srgbClr val="006DB6"/>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Cambria" panose="02040503050406030204" pitchFamily="18"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Cambria" panose="02040503050406030204" pitchFamily="18"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Cambria" panose="02040503050406030204" pitchFamily="18"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Cambria" panose="02040503050406030204" pitchFamily="18"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Cambria" panose="02040503050406030204"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image" Target="../media/image48.emf"/><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easnconference.eu/" TargetMode="External"/><Relationship Id="rId2" Type="http://schemas.openxmlformats.org/officeDocument/2006/relationships/hyperlink" Target="https://iceaf.e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s://www.youtube.com/channel/UCHsuZiTHN15C857yiL_D6kg" TargetMode="External"/><Relationship Id="rId2" Type="http://schemas.openxmlformats.org/officeDocument/2006/relationships/hyperlink" Target="https://www.linkedin.com/groups/13834579/"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26623" y="3135086"/>
            <a:ext cx="8559377" cy="1715983"/>
          </a:xfrm>
        </p:spPr>
        <p:txBody>
          <a:bodyPr/>
          <a:lstStyle/>
          <a:p>
            <a:r>
              <a:rPr lang="fr-FR" dirty="0"/>
              <a:t>Management </a:t>
            </a:r>
            <a:r>
              <a:rPr lang="en-GB" dirty="0"/>
              <a:t>Committee</a:t>
            </a:r>
            <a:r>
              <a:rPr lang="fr-FR" dirty="0"/>
              <a:t> Meeting (MC3) </a:t>
            </a:r>
          </a:p>
        </p:txBody>
      </p:sp>
      <p:sp>
        <p:nvSpPr>
          <p:cNvPr id="3" name="Espace réservé du texte 2"/>
          <p:cNvSpPr>
            <a:spLocks noGrp="1"/>
          </p:cNvSpPr>
          <p:nvPr>
            <p:ph type="subTitle" idx="1"/>
          </p:nvPr>
        </p:nvSpPr>
        <p:spPr>
          <a:xfrm>
            <a:off x="2226622" y="5100452"/>
            <a:ext cx="8559378" cy="955964"/>
          </a:xfrm>
        </p:spPr>
        <p:txBody>
          <a:bodyPr>
            <a:normAutofit fontScale="77500" lnSpcReduction="20000"/>
          </a:bodyPr>
          <a:lstStyle/>
          <a:p>
            <a:r>
              <a:rPr lang="en-US" dirty="0"/>
              <a:t>CA18203 - </a:t>
            </a:r>
            <a:r>
              <a:rPr lang="en-US" dirty="0" err="1"/>
              <a:t>Optimising</a:t>
            </a:r>
            <a:r>
              <a:rPr lang="en-US" dirty="0"/>
              <a:t> Design for Inspection, </a:t>
            </a:r>
            <a:r>
              <a:rPr lang="fr-FR" dirty="0"/>
              <a:t>Virtual Meeting</a:t>
            </a:r>
          </a:p>
          <a:p>
            <a:r>
              <a:rPr lang="fr-FR" dirty="0"/>
              <a:t>11th March 2021</a:t>
            </a:r>
          </a:p>
          <a:p>
            <a:r>
              <a:rPr lang="fr-FR" dirty="0"/>
              <a:t>10am - </a:t>
            </a:r>
            <a:r>
              <a:rPr lang="fr-FR" dirty="0" err="1"/>
              <a:t>Noon</a:t>
            </a:r>
            <a:endParaRPr lang="fr-FR" dirty="0"/>
          </a:p>
          <a:p>
            <a:endParaRPr lang="fr-FR" dirty="0"/>
          </a:p>
        </p:txBody>
      </p:sp>
    </p:spTree>
    <p:extLst>
      <p:ext uri="{BB962C8B-B14F-4D97-AF65-F5344CB8AC3E}">
        <p14:creationId xmlns:p14="http://schemas.microsoft.com/office/powerpoint/2010/main" val="3997967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26623" y="3135086"/>
            <a:ext cx="8559377" cy="1715983"/>
          </a:xfrm>
        </p:spPr>
        <p:txBody>
          <a:bodyPr/>
          <a:lstStyle/>
          <a:p>
            <a:r>
              <a:rPr lang="en-GB" dirty="0"/>
              <a:t>4. Actions from Last Meeting</a:t>
            </a:r>
            <a:endParaRPr lang="fr-FR" dirty="0"/>
          </a:p>
        </p:txBody>
      </p:sp>
      <p:sp>
        <p:nvSpPr>
          <p:cNvPr id="7" name="TextBox 6">
            <a:extLst>
              <a:ext uri="{FF2B5EF4-FFF2-40B4-BE49-F238E27FC236}">
                <a16:creationId xmlns:a16="http://schemas.microsoft.com/office/drawing/2014/main" id="{98E4125F-A990-4FAF-AD7D-0DC552E54283}"/>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Tree>
    <p:extLst>
      <p:ext uri="{BB962C8B-B14F-4D97-AF65-F5344CB8AC3E}">
        <p14:creationId xmlns:p14="http://schemas.microsoft.com/office/powerpoint/2010/main" val="1896063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4. Actions from Last Meeting (RP)</a:t>
            </a:r>
            <a:endParaRPr lang="fr-FR" dirty="0"/>
          </a:p>
        </p:txBody>
      </p:sp>
      <p:sp>
        <p:nvSpPr>
          <p:cNvPr id="6" name="Content Placeholder 5">
            <a:extLst>
              <a:ext uri="{FF2B5EF4-FFF2-40B4-BE49-F238E27FC236}">
                <a16:creationId xmlns:a16="http://schemas.microsoft.com/office/drawing/2014/main" id="{6DA89E6A-32B3-47E7-8DDE-F3C87EA96E8A}"/>
              </a:ext>
            </a:extLst>
          </p:cNvPr>
          <p:cNvSpPr>
            <a:spLocks noGrp="1"/>
          </p:cNvSpPr>
          <p:nvPr>
            <p:ph idx="1"/>
          </p:nvPr>
        </p:nvSpPr>
        <p:spPr/>
        <p:txBody>
          <a:bodyPr>
            <a:normAutofit lnSpcReduction="10000"/>
          </a:bodyPr>
          <a:lstStyle/>
          <a:p>
            <a:r>
              <a:rPr lang="en-GB" dirty="0"/>
              <a:t>Launch E-Vote based on presented change (detailed below)</a:t>
            </a:r>
          </a:p>
          <a:p>
            <a:pPr lvl="1"/>
            <a:r>
              <a:rPr lang="en-GB" dirty="0"/>
              <a:t>for the infographics and illustrations (7500€ from BCMTEC)</a:t>
            </a:r>
          </a:p>
          <a:p>
            <a:pPr lvl="1"/>
            <a:r>
              <a:rPr lang="en-GB" dirty="0"/>
              <a:t>for the editing of the book (€ 5.728,22 for Markus)</a:t>
            </a:r>
          </a:p>
          <a:p>
            <a:pPr lvl="1"/>
            <a:r>
              <a:rPr lang="en-GB" dirty="0"/>
              <a:t>for publishing review paper on energy harvesting (APC + copyright of figures  2-3k€ - Sasa)</a:t>
            </a:r>
          </a:p>
          <a:p>
            <a:r>
              <a:rPr lang="en-GB" dirty="0"/>
              <a:t>Investigate with KM STSM plans</a:t>
            </a:r>
          </a:p>
          <a:p>
            <a:r>
              <a:rPr lang="en-GB" dirty="0"/>
              <a:t>Sign up to </a:t>
            </a:r>
            <a:r>
              <a:rPr lang="en-GB" dirty="0" err="1"/>
              <a:t>LinkedIN</a:t>
            </a:r>
            <a:r>
              <a:rPr lang="en-GB" dirty="0"/>
              <a:t> and You Tube channel</a:t>
            </a:r>
          </a:p>
          <a:p>
            <a:r>
              <a:rPr lang="en-GB" dirty="0"/>
              <a:t>Provide website content to PD</a:t>
            </a:r>
          </a:p>
          <a:p>
            <a:r>
              <a:rPr lang="en-GB" dirty="0"/>
              <a:t>Investigate possibility of ECR webinar </a:t>
            </a:r>
          </a:p>
          <a:p>
            <a:r>
              <a:rPr lang="en-GB" dirty="0"/>
              <a:t>Launch doodle poll for online MC meeting  </a:t>
            </a:r>
          </a:p>
          <a:p>
            <a:endParaRPr lang="en-GB" dirty="0"/>
          </a:p>
          <a:p>
            <a:endParaRPr lang="en-GB" dirty="0"/>
          </a:p>
        </p:txBody>
      </p:sp>
      <p:sp>
        <p:nvSpPr>
          <p:cNvPr id="12" name="TextBox 11">
            <a:extLst>
              <a:ext uri="{FF2B5EF4-FFF2-40B4-BE49-F238E27FC236}">
                <a16:creationId xmlns:a16="http://schemas.microsoft.com/office/drawing/2014/main" id="{25FC552C-1E53-41C4-8099-34CBAC90BA80}"/>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Tree>
    <p:extLst>
      <p:ext uri="{BB962C8B-B14F-4D97-AF65-F5344CB8AC3E}">
        <p14:creationId xmlns:p14="http://schemas.microsoft.com/office/powerpoint/2010/main" val="2921584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26623" y="3135086"/>
            <a:ext cx="8559377" cy="1715983"/>
          </a:xfrm>
        </p:spPr>
        <p:txBody>
          <a:bodyPr/>
          <a:lstStyle/>
          <a:p>
            <a:r>
              <a:rPr lang="en-GB" dirty="0"/>
              <a:t>5. Update from the Action Chair</a:t>
            </a:r>
            <a:endParaRPr lang="fr-FR" dirty="0"/>
          </a:p>
        </p:txBody>
      </p:sp>
      <p:sp>
        <p:nvSpPr>
          <p:cNvPr id="7" name="TextBox 6">
            <a:extLst>
              <a:ext uri="{FF2B5EF4-FFF2-40B4-BE49-F238E27FC236}">
                <a16:creationId xmlns:a16="http://schemas.microsoft.com/office/drawing/2014/main" id="{98E4125F-A990-4FAF-AD7D-0DC552E54283}"/>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Tree>
    <p:extLst>
      <p:ext uri="{BB962C8B-B14F-4D97-AF65-F5344CB8AC3E}">
        <p14:creationId xmlns:p14="http://schemas.microsoft.com/office/powerpoint/2010/main" val="1420321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BC72FF-1FAE-4A15-A627-5451FAB09666}"/>
              </a:ext>
            </a:extLst>
          </p:cNvPr>
          <p:cNvSpPr>
            <a:spLocks noGrp="1"/>
          </p:cNvSpPr>
          <p:nvPr>
            <p:ph type="title"/>
          </p:nvPr>
        </p:nvSpPr>
        <p:spPr/>
        <p:txBody>
          <a:bodyPr/>
          <a:lstStyle/>
          <a:p>
            <a:r>
              <a:rPr lang="en-GB" dirty="0"/>
              <a:t>Action Status</a:t>
            </a:r>
          </a:p>
        </p:txBody>
      </p:sp>
      <p:sp>
        <p:nvSpPr>
          <p:cNvPr id="13" name="Content Placeholder 12">
            <a:extLst>
              <a:ext uri="{FF2B5EF4-FFF2-40B4-BE49-F238E27FC236}">
                <a16:creationId xmlns:a16="http://schemas.microsoft.com/office/drawing/2014/main" id="{FAF8D3D9-6FAA-4A2F-A215-009D1AE775AF}"/>
              </a:ext>
            </a:extLst>
          </p:cNvPr>
          <p:cNvSpPr>
            <a:spLocks noGrp="1"/>
          </p:cNvSpPr>
          <p:nvPr>
            <p:ph idx="1"/>
          </p:nvPr>
        </p:nvSpPr>
        <p:spPr/>
        <p:txBody>
          <a:bodyPr>
            <a:normAutofit lnSpcReduction="10000"/>
          </a:bodyPr>
          <a:lstStyle/>
          <a:p>
            <a:r>
              <a:rPr lang="en-GB" dirty="0"/>
              <a:t>Start Date: 2</a:t>
            </a:r>
            <a:r>
              <a:rPr lang="en-GB" baseline="30000" dirty="0"/>
              <a:t>nd</a:t>
            </a:r>
            <a:r>
              <a:rPr lang="en-GB" dirty="0"/>
              <a:t> October 2019</a:t>
            </a:r>
          </a:p>
          <a:p>
            <a:r>
              <a:rPr lang="en-GB" dirty="0"/>
              <a:t>End Date: 1</a:t>
            </a:r>
            <a:r>
              <a:rPr lang="en-GB" baseline="30000" dirty="0"/>
              <a:t>st</a:t>
            </a:r>
            <a:r>
              <a:rPr lang="en-GB" dirty="0"/>
              <a:t> October 2023</a:t>
            </a:r>
          </a:p>
          <a:p>
            <a:r>
              <a:rPr lang="en-GB" dirty="0"/>
              <a:t>CSO Approval Date: 4</a:t>
            </a:r>
            <a:r>
              <a:rPr lang="en-GB" baseline="30000" dirty="0"/>
              <a:t>th</a:t>
            </a:r>
            <a:r>
              <a:rPr lang="en-GB" dirty="0"/>
              <a:t> June 2019</a:t>
            </a:r>
          </a:p>
          <a:p>
            <a:r>
              <a:rPr lang="en-GB" dirty="0"/>
              <a:t>Entry into Force: 4</a:t>
            </a:r>
            <a:r>
              <a:rPr lang="en-GB" baseline="30000" dirty="0"/>
              <a:t>th</a:t>
            </a:r>
            <a:r>
              <a:rPr lang="en-GB" dirty="0"/>
              <a:t> July 2019</a:t>
            </a:r>
          </a:p>
          <a:p>
            <a:r>
              <a:rPr lang="en-GB" dirty="0"/>
              <a:t>MC Meeting 1: 2</a:t>
            </a:r>
            <a:r>
              <a:rPr lang="en-GB" baseline="30000" dirty="0"/>
              <a:t>nd</a:t>
            </a:r>
            <a:r>
              <a:rPr lang="en-GB" dirty="0"/>
              <a:t> October 2019</a:t>
            </a:r>
          </a:p>
          <a:p>
            <a:r>
              <a:rPr lang="en-GB" dirty="0"/>
              <a:t>MC Meeting 2: 25</a:t>
            </a:r>
            <a:r>
              <a:rPr lang="en-GB" baseline="30000" dirty="0"/>
              <a:t>th</a:t>
            </a:r>
            <a:r>
              <a:rPr lang="en-GB" dirty="0"/>
              <a:t> February 2020</a:t>
            </a:r>
          </a:p>
          <a:p>
            <a:pPr marL="0" indent="0">
              <a:buNone/>
            </a:pPr>
            <a:endParaRPr lang="en-GB" dirty="0"/>
          </a:p>
          <a:p>
            <a:r>
              <a:rPr lang="en-GB" dirty="0"/>
              <a:t>Science Officer: Dr Karina Marcus </a:t>
            </a:r>
          </a:p>
          <a:p>
            <a:r>
              <a:rPr lang="en-GB" dirty="0"/>
              <a:t>Administrative Officer: Olga </a:t>
            </a:r>
            <a:r>
              <a:rPr lang="en-GB" dirty="0" err="1"/>
              <a:t>Gorczyca</a:t>
            </a:r>
            <a:r>
              <a:rPr lang="en-GB" dirty="0"/>
              <a:t> </a:t>
            </a:r>
          </a:p>
        </p:txBody>
      </p:sp>
      <p:sp>
        <p:nvSpPr>
          <p:cNvPr id="8" name="TextBox 7">
            <a:extLst>
              <a:ext uri="{FF2B5EF4-FFF2-40B4-BE49-F238E27FC236}">
                <a16:creationId xmlns:a16="http://schemas.microsoft.com/office/drawing/2014/main" id="{38065999-00E4-42B9-BD15-9E86ABB236DE}"/>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
        <p:nvSpPr>
          <p:cNvPr id="10" name="Rectangle 1">
            <a:extLst>
              <a:ext uri="{FF2B5EF4-FFF2-40B4-BE49-F238E27FC236}">
                <a16:creationId xmlns:a16="http://schemas.microsoft.com/office/drawing/2014/main" id="{335CD13A-84EB-4DF5-82F0-A6271DB58434}"/>
              </a:ext>
            </a:extLst>
          </p:cNvPr>
          <p:cNvSpPr>
            <a:spLocks noChangeArrowheads="1"/>
          </p:cNvSpPr>
          <p:nvPr/>
        </p:nvSpPr>
        <p:spPr bwMode="auto">
          <a:xfrm>
            <a:off x="838200" y="2958714"/>
            <a:ext cx="65" cy="276999"/>
          </a:xfrm>
          <a:prstGeom prst="rect">
            <a:avLst/>
          </a:prstGeom>
          <a:solidFill>
            <a:srgbClr val="FCFC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57533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BC72FF-1FAE-4A15-A627-5451FAB09666}"/>
              </a:ext>
            </a:extLst>
          </p:cNvPr>
          <p:cNvSpPr>
            <a:spLocks noGrp="1"/>
          </p:cNvSpPr>
          <p:nvPr>
            <p:ph type="title"/>
          </p:nvPr>
        </p:nvSpPr>
        <p:spPr/>
        <p:txBody>
          <a:bodyPr/>
          <a:lstStyle/>
          <a:p>
            <a:r>
              <a:rPr lang="en-GB" dirty="0"/>
              <a:t>Network Update (10/2020)</a:t>
            </a:r>
          </a:p>
        </p:txBody>
      </p:sp>
      <p:sp>
        <p:nvSpPr>
          <p:cNvPr id="6" name="Content Placeholder 5">
            <a:extLst>
              <a:ext uri="{FF2B5EF4-FFF2-40B4-BE49-F238E27FC236}">
                <a16:creationId xmlns:a16="http://schemas.microsoft.com/office/drawing/2014/main" id="{D039CA01-CCE2-47D8-9296-9BE49E1C7D04}"/>
              </a:ext>
            </a:extLst>
          </p:cNvPr>
          <p:cNvSpPr>
            <a:spLocks noGrp="1"/>
          </p:cNvSpPr>
          <p:nvPr>
            <p:ph idx="1"/>
          </p:nvPr>
        </p:nvSpPr>
        <p:spPr/>
        <p:txBody>
          <a:bodyPr/>
          <a:lstStyle/>
          <a:p>
            <a:r>
              <a:rPr lang="en-GB" dirty="0"/>
              <a:t>Inclusive Target Countries </a:t>
            </a:r>
          </a:p>
          <a:p>
            <a:pPr marL="0" indent="0">
              <a:buNone/>
            </a:pPr>
            <a:endParaRPr lang="en-GB" dirty="0"/>
          </a:p>
        </p:txBody>
      </p:sp>
      <p:graphicFrame>
        <p:nvGraphicFramePr>
          <p:cNvPr id="7" name="Table 7">
            <a:extLst>
              <a:ext uri="{FF2B5EF4-FFF2-40B4-BE49-F238E27FC236}">
                <a16:creationId xmlns:a16="http://schemas.microsoft.com/office/drawing/2014/main" id="{FF054193-05EC-44FC-A25E-5D31A11D8EE1}"/>
              </a:ext>
            </a:extLst>
          </p:cNvPr>
          <p:cNvGraphicFramePr>
            <a:graphicFrameLocks noGrp="1"/>
          </p:cNvGraphicFramePr>
          <p:nvPr/>
        </p:nvGraphicFramePr>
        <p:xfrm>
          <a:off x="874714" y="2690713"/>
          <a:ext cx="10442575" cy="2204720"/>
        </p:xfrm>
        <a:graphic>
          <a:graphicData uri="http://schemas.openxmlformats.org/drawingml/2006/table">
            <a:tbl>
              <a:tblPr firstRow="1" bandRow="1">
                <a:tableStyleId>{5C22544A-7EE6-4342-B048-85BDC9FD1C3A}</a:tableStyleId>
              </a:tblPr>
              <a:tblGrid>
                <a:gridCol w="2088515">
                  <a:extLst>
                    <a:ext uri="{9D8B030D-6E8A-4147-A177-3AD203B41FA5}">
                      <a16:colId xmlns:a16="http://schemas.microsoft.com/office/drawing/2014/main" val="3696701009"/>
                    </a:ext>
                  </a:extLst>
                </a:gridCol>
                <a:gridCol w="2088515">
                  <a:extLst>
                    <a:ext uri="{9D8B030D-6E8A-4147-A177-3AD203B41FA5}">
                      <a16:colId xmlns:a16="http://schemas.microsoft.com/office/drawing/2014/main" val="3234455611"/>
                    </a:ext>
                  </a:extLst>
                </a:gridCol>
                <a:gridCol w="2088515">
                  <a:extLst>
                    <a:ext uri="{9D8B030D-6E8A-4147-A177-3AD203B41FA5}">
                      <a16:colId xmlns:a16="http://schemas.microsoft.com/office/drawing/2014/main" val="4012288413"/>
                    </a:ext>
                  </a:extLst>
                </a:gridCol>
                <a:gridCol w="2088515">
                  <a:extLst>
                    <a:ext uri="{9D8B030D-6E8A-4147-A177-3AD203B41FA5}">
                      <a16:colId xmlns:a16="http://schemas.microsoft.com/office/drawing/2014/main" val="2525178873"/>
                    </a:ext>
                  </a:extLst>
                </a:gridCol>
                <a:gridCol w="2088515">
                  <a:extLst>
                    <a:ext uri="{9D8B030D-6E8A-4147-A177-3AD203B41FA5}">
                      <a16:colId xmlns:a16="http://schemas.microsoft.com/office/drawing/2014/main" val="2261096852"/>
                    </a:ext>
                  </a:extLst>
                </a:gridCol>
              </a:tblGrid>
              <a:tr h="370840">
                <a:tc>
                  <a:txBody>
                    <a:bodyPr/>
                    <a:lstStyle/>
                    <a:p>
                      <a:endParaRPr lang="en-GB" dirty="0"/>
                    </a:p>
                  </a:txBody>
                  <a:tcPr/>
                </a:tc>
                <a:tc>
                  <a:txBody>
                    <a:bodyPr/>
                    <a:lstStyle/>
                    <a:p>
                      <a:pPr algn="ctr"/>
                      <a:r>
                        <a:rPr lang="en-GB" dirty="0"/>
                        <a:t>Participating Countries</a:t>
                      </a:r>
                    </a:p>
                    <a:p>
                      <a:pPr algn="ctr"/>
                      <a:r>
                        <a:rPr lang="en-GB" dirty="0"/>
                        <a:t>[%]</a:t>
                      </a:r>
                    </a:p>
                  </a:txBody>
                  <a:tcPr/>
                </a:tc>
                <a:tc>
                  <a:txBody>
                    <a:bodyPr/>
                    <a:lstStyle/>
                    <a:p>
                      <a:pPr algn="ctr"/>
                      <a:r>
                        <a:rPr lang="en-GB" dirty="0"/>
                        <a:t>MC Members</a:t>
                      </a:r>
                    </a:p>
                    <a:p>
                      <a:pPr algn="ctr"/>
                      <a:r>
                        <a:rPr lang="en-GB" dirty="0"/>
                        <a:t>[%]</a:t>
                      </a:r>
                    </a:p>
                  </a:txBody>
                  <a:tcPr/>
                </a:tc>
                <a:tc>
                  <a:txBody>
                    <a:bodyPr/>
                    <a:lstStyle/>
                    <a:p>
                      <a:pPr algn="ctr"/>
                      <a:r>
                        <a:rPr lang="en-GB" dirty="0"/>
                        <a:t>Leadership Roles</a:t>
                      </a:r>
                    </a:p>
                    <a:p>
                      <a:pPr algn="ctr"/>
                      <a:r>
                        <a:rPr lang="en-GB" dirty="0"/>
                        <a:t>[%]</a:t>
                      </a:r>
                    </a:p>
                  </a:txBody>
                  <a:tcPr/>
                </a:tc>
                <a:tc>
                  <a:txBody>
                    <a:bodyPr/>
                    <a:lstStyle/>
                    <a:p>
                      <a:pPr algn="ctr"/>
                      <a:r>
                        <a:rPr lang="en-GB" dirty="0"/>
                        <a:t>Relative representation of ITC’s in Leadership Roles</a:t>
                      </a:r>
                    </a:p>
                    <a:p>
                      <a:pPr algn="ctr"/>
                      <a:r>
                        <a:rPr lang="en-GB" dirty="0"/>
                        <a:t>[%]</a:t>
                      </a:r>
                    </a:p>
                  </a:txBody>
                  <a:tcPr/>
                </a:tc>
                <a:extLst>
                  <a:ext uri="{0D108BD9-81ED-4DB2-BD59-A6C34878D82A}">
                    <a16:rowId xmlns:a16="http://schemas.microsoft.com/office/drawing/2014/main" val="3863228630"/>
                  </a:ext>
                </a:extLst>
              </a:tr>
              <a:tr h="370840">
                <a:tc>
                  <a:txBody>
                    <a:bodyPr/>
                    <a:lstStyle/>
                    <a:p>
                      <a:r>
                        <a:rPr lang="en-GB" dirty="0"/>
                        <a:t>ODIN</a:t>
                      </a:r>
                    </a:p>
                  </a:txBody>
                  <a:tcPr/>
                </a:tc>
                <a:tc>
                  <a:txBody>
                    <a:bodyPr/>
                    <a:lstStyle/>
                    <a:p>
                      <a:pPr algn="ctr"/>
                      <a:r>
                        <a:rPr lang="en-GB" dirty="0"/>
                        <a:t>54</a:t>
                      </a:r>
                    </a:p>
                  </a:txBody>
                  <a:tcPr/>
                </a:tc>
                <a:tc>
                  <a:txBody>
                    <a:bodyPr/>
                    <a:lstStyle/>
                    <a:p>
                      <a:pPr algn="ctr"/>
                      <a:r>
                        <a:rPr lang="en-GB" dirty="0"/>
                        <a:t>50</a:t>
                      </a:r>
                    </a:p>
                  </a:txBody>
                  <a:tcPr/>
                </a:tc>
                <a:tc>
                  <a:txBody>
                    <a:bodyPr/>
                    <a:lstStyle/>
                    <a:p>
                      <a:pPr algn="ctr"/>
                      <a:r>
                        <a:rPr lang="en-GB" dirty="0"/>
                        <a:t>40</a:t>
                      </a:r>
                    </a:p>
                  </a:txBody>
                  <a:tcPr/>
                </a:tc>
                <a:tc>
                  <a:txBody>
                    <a:bodyPr/>
                    <a:lstStyle/>
                    <a:p>
                      <a:pPr algn="ctr"/>
                      <a:r>
                        <a:rPr lang="en-GB" dirty="0"/>
                        <a:t>80</a:t>
                      </a:r>
                    </a:p>
                  </a:txBody>
                  <a:tcPr/>
                </a:tc>
                <a:extLst>
                  <a:ext uri="{0D108BD9-81ED-4DB2-BD59-A6C34878D82A}">
                    <a16:rowId xmlns:a16="http://schemas.microsoft.com/office/drawing/2014/main" val="766649628"/>
                  </a:ext>
                </a:extLst>
              </a:tr>
              <a:tr h="370840">
                <a:tc>
                  <a:txBody>
                    <a:bodyPr/>
                    <a:lstStyle/>
                    <a:p>
                      <a:r>
                        <a:rPr lang="en-GB" dirty="0"/>
                        <a:t>All Actions</a:t>
                      </a:r>
                    </a:p>
                  </a:txBody>
                  <a:tcPr/>
                </a:tc>
                <a:tc>
                  <a:txBody>
                    <a:bodyPr/>
                    <a:lstStyle/>
                    <a:p>
                      <a:pPr algn="ctr"/>
                      <a:r>
                        <a:rPr lang="en-GB" dirty="0"/>
                        <a:t>52</a:t>
                      </a:r>
                    </a:p>
                  </a:txBody>
                  <a:tcPr/>
                </a:tc>
                <a:tc>
                  <a:txBody>
                    <a:bodyPr/>
                    <a:lstStyle/>
                    <a:p>
                      <a:pPr algn="ctr"/>
                      <a:r>
                        <a:rPr lang="en-GB" dirty="0"/>
                        <a:t>50</a:t>
                      </a:r>
                    </a:p>
                  </a:txBody>
                  <a:tcPr/>
                </a:tc>
                <a:tc>
                  <a:txBody>
                    <a:bodyPr/>
                    <a:lstStyle/>
                    <a:p>
                      <a:pPr algn="ctr"/>
                      <a:r>
                        <a:rPr lang="en-GB" dirty="0"/>
                        <a:t>29</a:t>
                      </a:r>
                    </a:p>
                  </a:txBody>
                  <a:tcPr/>
                </a:tc>
                <a:tc>
                  <a:txBody>
                    <a:bodyPr/>
                    <a:lstStyle/>
                    <a:p>
                      <a:pPr algn="ctr"/>
                      <a:r>
                        <a:rPr lang="en-GB" dirty="0"/>
                        <a:t>58</a:t>
                      </a:r>
                    </a:p>
                  </a:txBody>
                  <a:tcPr/>
                </a:tc>
                <a:extLst>
                  <a:ext uri="{0D108BD9-81ED-4DB2-BD59-A6C34878D82A}">
                    <a16:rowId xmlns:a16="http://schemas.microsoft.com/office/drawing/2014/main" val="117250619"/>
                  </a:ext>
                </a:extLst>
              </a:tr>
            </a:tbl>
          </a:graphicData>
        </a:graphic>
      </p:graphicFrame>
      <p:sp>
        <p:nvSpPr>
          <p:cNvPr id="9" name="TextBox 8">
            <a:extLst>
              <a:ext uri="{FF2B5EF4-FFF2-40B4-BE49-F238E27FC236}">
                <a16:creationId xmlns:a16="http://schemas.microsoft.com/office/drawing/2014/main" id="{F0D8D356-AF4A-4A04-AE64-E314589C82A1}"/>
              </a:ext>
            </a:extLst>
          </p:cNvPr>
          <p:cNvSpPr txBox="1"/>
          <p:nvPr/>
        </p:nvSpPr>
        <p:spPr>
          <a:xfrm>
            <a:off x="274434" y="5232173"/>
            <a:ext cx="11643132" cy="646331"/>
          </a:xfrm>
          <a:prstGeom prst="rect">
            <a:avLst/>
          </a:prstGeom>
          <a:noFill/>
        </p:spPr>
        <p:txBody>
          <a:bodyPr wrap="square">
            <a:spAutoFit/>
          </a:bodyPr>
          <a:lstStyle/>
          <a:p>
            <a:r>
              <a:rPr lang="en-GB" sz="1200" b="0" i="0" dirty="0">
                <a:solidFill>
                  <a:srgbClr val="737373"/>
                </a:solidFill>
                <a:effectLst/>
                <a:latin typeface="Arial" panose="020B0604020202020204" pitchFamily="34" charset="0"/>
              </a:rPr>
              <a:t>"Leadership roles %" displays the proportion of the Action leadership roles (Action Chair, Action Vice Chair, Grant Holder Scientific Representative, WG Leaders, STSM Coordinator and Science Communication Manager) that are held by representatives targeted by each dimension of the Excellence and Inclusiveness Policy, and "Relative representation in Leadership roles" is calculated by dividing the proportion of Leadership roles by the proportion of MC Members"</a:t>
            </a:r>
            <a:endParaRPr lang="en-GB" sz="1200" dirty="0"/>
          </a:p>
        </p:txBody>
      </p:sp>
      <p:sp>
        <p:nvSpPr>
          <p:cNvPr id="8" name="TextBox 7">
            <a:extLst>
              <a:ext uri="{FF2B5EF4-FFF2-40B4-BE49-F238E27FC236}">
                <a16:creationId xmlns:a16="http://schemas.microsoft.com/office/drawing/2014/main" id="{38065999-00E4-42B9-BD15-9E86ABB236DE}"/>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Tree>
    <p:extLst>
      <p:ext uri="{BB962C8B-B14F-4D97-AF65-F5344CB8AC3E}">
        <p14:creationId xmlns:p14="http://schemas.microsoft.com/office/powerpoint/2010/main" val="1432790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BC72FF-1FAE-4A15-A627-5451FAB09666}"/>
              </a:ext>
            </a:extLst>
          </p:cNvPr>
          <p:cNvSpPr>
            <a:spLocks noGrp="1"/>
          </p:cNvSpPr>
          <p:nvPr>
            <p:ph type="title"/>
          </p:nvPr>
        </p:nvSpPr>
        <p:spPr/>
        <p:txBody>
          <a:bodyPr/>
          <a:lstStyle/>
          <a:p>
            <a:r>
              <a:rPr lang="en-GB" dirty="0"/>
              <a:t>Network Update (10/2020)</a:t>
            </a:r>
          </a:p>
        </p:txBody>
      </p:sp>
      <p:sp>
        <p:nvSpPr>
          <p:cNvPr id="6" name="Content Placeholder 5">
            <a:extLst>
              <a:ext uri="{FF2B5EF4-FFF2-40B4-BE49-F238E27FC236}">
                <a16:creationId xmlns:a16="http://schemas.microsoft.com/office/drawing/2014/main" id="{D039CA01-CCE2-47D8-9296-9BE49E1C7D04}"/>
              </a:ext>
            </a:extLst>
          </p:cNvPr>
          <p:cNvSpPr>
            <a:spLocks noGrp="1"/>
          </p:cNvSpPr>
          <p:nvPr>
            <p:ph idx="1"/>
          </p:nvPr>
        </p:nvSpPr>
        <p:spPr/>
        <p:txBody>
          <a:bodyPr/>
          <a:lstStyle/>
          <a:p>
            <a:r>
              <a:rPr lang="en-GB" dirty="0"/>
              <a:t>Early Career Investigators</a:t>
            </a:r>
          </a:p>
          <a:p>
            <a:pPr marL="0" indent="0">
              <a:buNone/>
            </a:pPr>
            <a:endParaRPr lang="en-GB" dirty="0"/>
          </a:p>
        </p:txBody>
      </p:sp>
      <p:graphicFrame>
        <p:nvGraphicFramePr>
          <p:cNvPr id="7" name="Table 7">
            <a:extLst>
              <a:ext uri="{FF2B5EF4-FFF2-40B4-BE49-F238E27FC236}">
                <a16:creationId xmlns:a16="http://schemas.microsoft.com/office/drawing/2014/main" id="{FF054193-05EC-44FC-A25E-5D31A11D8EE1}"/>
              </a:ext>
            </a:extLst>
          </p:cNvPr>
          <p:cNvGraphicFramePr>
            <a:graphicFrameLocks noGrp="1"/>
          </p:cNvGraphicFramePr>
          <p:nvPr/>
        </p:nvGraphicFramePr>
        <p:xfrm>
          <a:off x="1918970" y="2690713"/>
          <a:ext cx="8354060" cy="2204720"/>
        </p:xfrm>
        <a:graphic>
          <a:graphicData uri="http://schemas.openxmlformats.org/drawingml/2006/table">
            <a:tbl>
              <a:tblPr firstRow="1" bandRow="1">
                <a:tableStyleId>{5C22544A-7EE6-4342-B048-85BDC9FD1C3A}</a:tableStyleId>
              </a:tblPr>
              <a:tblGrid>
                <a:gridCol w="2088515">
                  <a:extLst>
                    <a:ext uri="{9D8B030D-6E8A-4147-A177-3AD203B41FA5}">
                      <a16:colId xmlns:a16="http://schemas.microsoft.com/office/drawing/2014/main" val="3696701009"/>
                    </a:ext>
                  </a:extLst>
                </a:gridCol>
                <a:gridCol w="2088515">
                  <a:extLst>
                    <a:ext uri="{9D8B030D-6E8A-4147-A177-3AD203B41FA5}">
                      <a16:colId xmlns:a16="http://schemas.microsoft.com/office/drawing/2014/main" val="3234455611"/>
                    </a:ext>
                  </a:extLst>
                </a:gridCol>
                <a:gridCol w="2088515">
                  <a:extLst>
                    <a:ext uri="{9D8B030D-6E8A-4147-A177-3AD203B41FA5}">
                      <a16:colId xmlns:a16="http://schemas.microsoft.com/office/drawing/2014/main" val="2525178873"/>
                    </a:ext>
                  </a:extLst>
                </a:gridCol>
                <a:gridCol w="2088515">
                  <a:extLst>
                    <a:ext uri="{9D8B030D-6E8A-4147-A177-3AD203B41FA5}">
                      <a16:colId xmlns:a16="http://schemas.microsoft.com/office/drawing/2014/main" val="2261096852"/>
                    </a:ext>
                  </a:extLst>
                </a:gridCol>
              </a:tblGrid>
              <a:tr h="370840">
                <a:tc>
                  <a:txBody>
                    <a:bodyPr/>
                    <a:lstStyle/>
                    <a:p>
                      <a:endParaRPr lang="en-GB"/>
                    </a:p>
                  </a:txBody>
                  <a:tcPr/>
                </a:tc>
                <a:tc>
                  <a:txBody>
                    <a:bodyPr/>
                    <a:lstStyle/>
                    <a:p>
                      <a:pPr algn="ctr"/>
                      <a:r>
                        <a:rPr lang="en-GB" dirty="0"/>
                        <a:t>MC Members</a:t>
                      </a:r>
                    </a:p>
                    <a:p>
                      <a:pPr algn="ctr"/>
                      <a:r>
                        <a:rPr lang="en-GB" dirty="0"/>
                        <a:t>[%]</a:t>
                      </a:r>
                    </a:p>
                  </a:txBody>
                  <a:tcPr/>
                </a:tc>
                <a:tc>
                  <a:txBody>
                    <a:bodyPr/>
                    <a:lstStyle/>
                    <a:p>
                      <a:pPr algn="ctr"/>
                      <a:r>
                        <a:rPr lang="en-GB" dirty="0"/>
                        <a:t>Leadership Roles</a:t>
                      </a:r>
                    </a:p>
                    <a:p>
                      <a:pPr algn="ctr"/>
                      <a:r>
                        <a:rPr lang="en-GB" dirty="0"/>
                        <a:t>[%]</a:t>
                      </a:r>
                    </a:p>
                  </a:txBody>
                  <a:tcPr/>
                </a:tc>
                <a:tc>
                  <a:txBody>
                    <a:bodyPr/>
                    <a:lstStyle/>
                    <a:p>
                      <a:pPr algn="ctr"/>
                      <a:r>
                        <a:rPr lang="en-GB" dirty="0"/>
                        <a:t>Relative representation of ITC’s in Leadership Roles</a:t>
                      </a:r>
                    </a:p>
                    <a:p>
                      <a:pPr algn="ctr"/>
                      <a:r>
                        <a:rPr lang="en-GB" dirty="0"/>
                        <a:t>[%]</a:t>
                      </a:r>
                    </a:p>
                  </a:txBody>
                  <a:tcPr/>
                </a:tc>
                <a:extLst>
                  <a:ext uri="{0D108BD9-81ED-4DB2-BD59-A6C34878D82A}">
                    <a16:rowId xmlns:a16="http://schemas.microsoft.com/office/drawing/2014/main" val="3863228630"/>
                  </a:ext>
                </a:extLst>
              </a:tr>
              <a:tr h="370840">
                <a:tc>
                  <a:txBody>
                    <a:bodyPr/>
                    <a:lstStyle/>
                    <a:p>
                      <a:r>
                        <a:rPr lang="en-GB" dirty="0"/>
                        <a:t>ODIN</a:t>
                      </a:r>
                    </a:p>
                  </a:txBody>
                  <a:tcPr/>
                </a:tc>
                <a:tc>
                  <a:txBody>
                    <a:bodyPr/>
                    <a:lstStyle/>
                    <a:p>
                      <a:pPr algn="ctr"/>
                      <a:r>
                        <a:rPr lang="en-GB" dirty="0"/>
                        <a:t>20</a:t>
                      </a:r>
                    </a:p>
                  </a:txBody>
                  <a:tcPr/>
                </a:tc>
                <a:tc>
                  <a:txBody>
                    <a:bodyPr/>
                    <a:lstStyle/>
                    <a:p>
                      <a:pPr algn="ctr"/>
                      <a:r>
                        <a:rPr lang="en-GB" dirty="0"/>
                        <a:t>30</a:t>
                      </a:r>
                    </a:p>
                  </a:txBody>
                  <a:tcPr/>
                </a:tc>
                <a:tc>
                  <a:txBody>
                    <a:bodyPr/>
                    <a:lstStyle/>
                    <a:p>
                      <a:pPr algn="ctr"/>
                      <a:r>
                        <a:rPr lang="en-GB" dirty="0"/>
                        <a:t>150</a:t>
                      </a:r>
                    </a:p>
                  </a:txBody>
                  <a:tcPr/>
                </a:tc>
                <a:extLst>
                  <a:ext uri="{0D108BD9-81ED-4DB2-BD59-A6C34878D82A}">
                    <a16:rowId xmlns:a16="http://schemas.microsoft.com/office/drawing/2014/main" val="766649628"/>
                  </a:ext>
                </a:extLst>
              </a:tr>
              <a:tr h="370840">
                <a:tc>
                  <a:txBody>
                    <a:bodyPr/>
                    <a:lstStyle/>
                    <a:p>
                      <a:r>
                        <a:rPr lang="en-GB" dirty="0"/>
                        <a:t>All Actions</a:t>
                      </a:r>
                    </a:p>
                  </a:txBody>
                  <a:tcPr/>
                </a:tc>
                <a:tc>
                  <a:txBody>
                    <a:bodyPr/>
                    <a:lstStyle/>
                    <a:p>
                      <a:pPr algn="ctr"/>
                      <a:r>
                        <a:rPr lang="en-GB" dirty="0"/>
                        <a:t>18</a:t>
                      </a:r>
                    </a:p>
                  </a:txBody>
                  <a:tcPr/>
                </a:tc>
                <a:tc>
                  <a:txBody>
                    <a:bodyPr/>
                    <a:lstStyle/>
                    <a:p>
                      <a:pPr algn="ctr"/>
                      <a:r>
                        <a:rPr lang="en-GB" dirty="0"/>
                        <a:t>16</a:t>
                      </a:r>
                    </a:p>
                  </a:txBody>
                  <a:tcPr/>
                </a:tc>
                <a:tc>
                  <a:txBody>
                    <a:bodyPr/>
                    <a:lstStyle/>
                    <a:p>
                      <a:pPr algn="ctr"/>
                      <a:r>
                        <a:rPr lang="en-GB" dirty="0"/>
                        <a:t>89</a:t>
                      </a:r>
                    </a:p>
                  </a:txBody>
                  <a:tcPr/>
                </a:tc>
                <a:extLst>
                  <a:ext uri="{0D108BD9-81ED-4DB2-BD59-A6C34878D82A}">
                    <a16:rowId xmlns:a16="http://schemas.microsoft.com/office/drawing/2014/main" val="117250619"/>
                  </a:ext>
                </a:extLst>
              </a:tr>
            </a:tbl>
          </a:graphicData>
        </a:graphic>
      </p:graphicFrame>
      <p:sp>
        <p:nvSpPr>
          <p:cNvPr id="9" name="TextBox 8">
            <a:extLst>
              <a:ext uri="{FF2B5EF4-FFF2-40B4-BE49-F238E27FC236}">
                <a16:creationId xmlns:a16="http://schemas.microsoft.com/office/drawing/2014/main" id="{F0D8D356-AF4A-4A04-AE64-E314589C82A1}"/>
              </a:ext>
            </a:extLst>
          </p:cNvPr>
          <p:cNvSpPr txBox="1"/>
          <p:nvPr/>
        </p:nvSpPr>
        <p:spPr>
          <a:xfrm>
            <a:off x="274434" y="5232173"/>
            <a:ext cx="11643132" cy="646331"/>
          </a:xfrm>
          <a:prstGeom prst="rect">
            <a:avLst/>
          </a:prstGeom>
          <a:noFill/>
        </p:spPr>
        <p:txBody>
          <a:bodyPr wrap="square">
            <a:spAutoFit/>
          </a:bodyPr>
          <a:lstStyle/>
          <a:p>
            <a:r>
              <a:rPr lang="en-GB" sz="1200" b="0" i="0" dirty="0">
                <a:solidFill>
                  <a:srgbClr val="737373"/>
                </a:solidFill>
                <a:effectLst/>
                <a:latin typeface="Arial" panose="020B0604020202020204" pitchFamily="34" charset="0"/>
              </a:rPr>
              <a:t>"Leadership roles %" displays the proportion of the Action leadership roles (Action Chair, Action Vice Chair, Grant Holder Scientific Representative, WG Leaders, STSM Coordinator and Science Communication Manager) that are held by representatives targeted by each dimension of the Excellence and Inclusiveness Policy, and "Relative representation in Leadership roles" is calculated by dividing the proportion of Leadership roles by the proportion of MC Members"</a:t>
            </a:r>
            <a:endParaRPr lang="en-GB" sz="1200" dirty="0"/>
          </a:p>
        </p:txBody>
      </p:sp>
      <p:sp>
        <p:nvSpPr>
          <p:cNvPr id="8" name="TextBox 7">
            <a:extLst>
              <a:ext uri="{FF2B5EF4-FFF2-40B4-BE49-F238E27FC236}">
                <a16:creationId xmlns:a16="http://schemas.microsoft.com/office/drawing/2014/main" id="{F947EB95-9D71-4B30-9D57-EB9601D39BA5}"/>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Tree>
    <p:extLst>
      <p:ext uri="{BB962C8B-B14F-4D97-AF65-F5344CB8AC3E}">
        <p14:creationId xmlns:p14="http://schemas.microsoft.com/office/powerpoint/2010/main" val="3963628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BC72FF-1FAE-4A15-A627-5451FAB09666}"/>
              </a:ext>
            </a:extLst>
          </p:cNvPr>
          <p:cNvSpPr>
            <a:spLocks noGrp="1"/>
          </p:cNvSpPr>
          <p:nvPr>
            <p:ph type="title"/>
          </p:nvPr>
        </p:nvSpPr>
        <p:spPr/>
        <p:txBody>
          <a:bodyPr/>
          <a:lstStyle/>
          <a:p>
            <a:r>
              <a:rPr lang="en-GB" dirty="0"/>
              <a:t>Network Update (10/2020)</a:t>
            </a:r>
          </a:p>
        </p:txBody>
      </p:sp>
      <p:sp>
        <p:nvSpPr>
          <p:cNvPr id="6" name="Content Placeholder 5">
            <a:extLst>
              <a:ext uri="{FF2B5EF4-FFF2-40B4-BE49-F238E27FC236}">
                <a16:creationId xmlns:a16="http://schemas.microsoft.com/office/drawing/2014/main" id="{D039CA01-CCE2-47D8-9296-9BE49E1C7D04}"/>
              </a:ext>
            </a:extLst>
          </p:cNvPr>
          <p:cNvSpPr>
            <a:spLocks noGrp="1"/>
          </p:cNvSpPr>
          <p:nvPr>
            <p:ph idx="1"/>
          </p:nvPr>
        </p:nvSpPr>
        <p:spPr/>
        <p:txBody>
          <a:bodyPr/>
          <a:lstStyle/>
          <a:p>
            <a:r>
              <a:rPr lang="en-GB" dirty="0"/>
              <a:t>Gender Balance</a:t>
            </a:r>
          </a:p>
          <a:p>
            <a:pPr marL="0" indent="0">
              <a:buNone/>
            </a:pPr>
            <a:endParaRPr lang="en-GB" dirty="0"/>
          </a:p>
        </p:txBody>
      </p:sp>
      <p:graphicFrame>
        <p:nvGraphicFramePr>
          <p:cNvPr id="7" name="Table 7">
            <a:extLst>
              <a:ext uri="{FF2B5EF4-FFF2-40B4-BE49-F238E27FC236}">
                <a16:creationId xmlns:a16="http://schemas.microsoft.com/office/drawing/2014/main" id="{FF054193-05EC-44FC-A25E-5D31A11D8EE1}"/>
              </a:ext>
            </a:extLst>
          </p:cNvPr>
          <p:cNvGraphicFramePr>
            <a:graphicFrameLocks noGrp="1"/>
          </p:cNvGraphicFramePr>
          <p:nvPr/>
        </p:nvGraphicFramePr>
        <p:xfrm>
          <a:off x="1918970" y="2690713"/>
          <a:ext cx="8354060" cy="2204720"/>
        </p:xfrm>
        <a:graphic>
          <a:graphicData uri="http://schemas.openxmlformats.org/drawingml/2006/table">
            <a:tbl>
              <a:tblPr firstRow="1" bandRow="1">
                <a:tableStyleId>{5C22544A-7EE6-4342-B048-85BDC9FD1C3A}</a:tableStyleId>
              </a:tblPr>
              <a:tblGrid>
                <a:gridCol w="2088515">
                  <a:extLst>
                    <a:ext uri="{9D8B030D-6E8A-4147-A177-3AD203B41FA5}">
                      <a16:colId xmlns:a16="http://schemas.microsoft.com/office/drawing/2014/main" val="3696701009"/>
                    </a:ext>
                  </a:extLst>
                </a:gridCol>
                <a:gridCol w="2088515">
                  <a:extLst>
                    <a:ext uri="{9D8B030D-6E8A-4147-A177-3AD203B41FA5}">
                      <a16:colId xmlns:a16="http://schemas.microsoft.com/office/drawing/2014/main" val="3234455611"/>
                    </a:ext>
                  </a:extLst>
                </a:gridCol>
                <a:gridCol w="2088515">
                  <a:extLst>
                    <a:ext uri="{9D8B030D-6E8A-4147-A177-3AD203B41FA5}">
                      <a16:colId xmlns:a16="http://schemas.microsoft.com/office/drawing/2014/main" val="2525178873"/>
                    </a:ext>
                  </a:extLst>
                </a:gridCol>
                <a:gridCol w="2088515">
                  <a:extLst>
                    <a:ext uri="{9D8B030D-6E8A-4147-A177-3AD203B41FA5}">
                      <a16:colId xmlns:a16="http://schemas.microsoft.com/office/drawing/2014/main" val="2261096852"/>
                    </a:ext>
                  </a:extLst>
                </a:gridCol>
              </a:tblGrid>
              <a:tr h="370840">
                <a:tc>
                  <a:txBody>
                    <a:bodyPr/>
                    <a:lstStyle/>
                    <a:p>
                      <a:endParaRPr lang="en-GB"/>
                    </a:p>
                  </a:txBody>
                  <a:tcPr/>
                </a:tc>
                <a:tc>
                  <a:txBody>
                    <a:bodyPr/>
                    <a:lstStyle/>
                    <a:p>
                      <a:pPr algn="ctr"/>
                      <a:r>
                        <a:rPr lang="en-GB" dirty="0"/>
                        <a:t>MC Members</a:t>
                      </a:r>
                    </a:p>
                    <a:p>
                      <a:pPr algn="ctr"/>
                      <a:r>
                        <a:rPr lang="en-GB" dirty="0"/>
                        <a:t>[%]</a:t>
                      </a:r>
                    </a:p>
                  </a:txBody>
                  <a:tcPr/>
                </a:tc>
                <a:tc>
                  <a:txBody>
                    <a:bodyPr/>
                    <a:lstStyle/>
                    <a:p>
                      <a:pPr algn="ctr"/>
                      <a:r>
                        <a:rPr lang="en-GB" dirty="0"/>
                        <a:t>Leadership Roles</a:t>
                      </a:r>
                    </a:p>
                    <a:p>
                      <a:pPr algn="ctr"/>
                      <a:r>
                        <a:rPr lang="en-GB" dirty="0"/>
                        <a:t>[%]</a:t>
                      </a:r>
                    </a:p>
                  </a:txBody>
                  <a:tcPr/>
                </a:tc>
                <a:tc>
                  <a:txBody>
                    <a:bodyPr/>
                    <a:lstStyle/>
                    <a:p>
                      <a:pPr algn="ctr"/>
                      <a:r>
                        <a:rPr lang="en-GB" dirty="0"/>
                        <a:t>Relative representation of ITC’s in Leadership Roles</a:t>
                      </a:r>
                    </a:p>
                    <a:p>
                      <a:pPr algn="ctr"/>
                      <a:r>
                        <a:rPr lang="en-GB" dirty="0"/>
                        <a:t>[%]</a:t>
                      </a:r>
                    </a:p>
                  </a:txBody>
                  <a:tcPr/>
                </a:tc>
                <a:extLst>
                  <a:ext uri="{0D108BD9-81ED-4DB2-BD59-A6C34878D82A}">
                    <a16:rowId xmlns:a16="http://schemas.microsoft.com/office/drawing/2014/main" val="3863228630"/>
                  </a:ext>
                </a:extLst>
              </a:tr>
              <a:tr h="370840">
                <a:tc>
                  <a:txBody>
                    <a:bodyPr/>
                    <a:lstStyle/>
                    <a:p>
                      <a:r>
                        <a:rPr lang="en-GB" dirty="0"/>
                        <a:t>ODIN</a:t>
                      </a:r>
                    </a:p>
                  </a:txBody>
                  <a:tcPr/>
                </a:tc>
                <a:tc>
                  <a:txBody>
                    <a:bodyPr/>
                    <a:lstStyle/>
                    <a:p>
                      <a:pPr algn="ctr"/>
                      <a:r>
                        <a:rPr lang="en-GB" dirty="0"/>
                        <a:t>20</a:t>
                      </a:r>
                    </a:p>
                  </a:txBody>
                  <a:tcPr/>
                </a:tc>
                <a:tc>
                  <a:txBody>
                    <a:bodyPr/>
                    <a:lstStyle/>
                    <a:p>
                      <a:pPr algn="ctr"/>
                      <a:r>
                        <a:rPr lang="en-GB" dirty="0"/>
                        <a:t>30</a:t>
                      </a:r>
                    </a:p>
                  </a:txBody>
                  <a:tcPr/>
                </a:tc>
                <a:tc>
                  <a:txBody>
                    <a:bodyPr/>
                    <a:lstStyle/>
                    <a:p>
                      <a:pPr algn="ctr"/>
                      <a:r>
                        <a:rPr lang="en-GB" dirty="0"/>
                        <a:t>150</a:t>
                      </a:r>
                    </a:p>
                  </a:txBody>
                  <a:tcPr/>
                </a:tc>
                <a:extLst>
                  <a:ext uri="{0D108BD9-81ED-4DB2-BD59-A6C34878D82A}">
                    <a16:rowId xmlns:a16="http://schemas.microsoft.com/office/drawing/2014/main" val="766649628"/>
                  </a:ext>
                </a:extLst>
              </a:tr>
              <a:tr h="370840">
                <a:tc>
                  <a:txBody>
                    <a:bodyPr/>
                    <a:lstStyle/>
                    <a:p>
                      <a:r>
                        <a:rPr lang="en-GB" dirty="0"/>
                        <a:t>All Actions</a:t>
                      </a:r>
                    </a:p>
                  </a:txBody>
                  <a:tcPr/>
                </a:tc>
                <a:tc>
                  <a:txBody>
                    <a:bodyPr/>
                    <a:lstStyle/>
                    <a:p>
                      <a:pPr algn="ctr"/>
                      <a:r>
                        <a:rPr lang="en-GB" dirty="0"/>
                        <a:t>43</a:t>
                      </a:r>
                    </a:p>
                  </a:txBody>
                  <a:tcPr/>
                </a:tc>
                <a:tc>
                  <a:txBody>
                    <a:bodyPr/>
                    <a:lstStyle/>
                    <a:p>
                      <a:pPr algn="ctr"/>
                      <a:r>
                        <a:rPr lang="en-GB" dirty="0"/>
                        <a:t>46</a:t>
                      </a:r>
                    </a:p>
                  </a:txBody>
                  <a:tcPr/>
                </a:tc>
                <a:tc>
                  <a:txBody>
                    <a:bodyPr/>
                    <a:lstStyle/>
                    <a:p>
                      <a:pPr algn="ctr"/>
                      <a:r>
                        <a:rPr lang="en-GB" dirty="0"/>
                        <a:t>107</a:t>
                      </a:r>
                    </a:p>
                  </a:txBody>
                  <a:tcPr/>
                </a:tc>
                <a:extLst>
                  <a:ext uri="{0D108BD9-81ED-4DB2-BD59-A6C34878D82A}">
                    <a16:rowId xmlns:a16="http://schemas.microsoft.com/office/drawing/2014/main" val="117250619"/>
                  </a:ext>
                </a:extLst>
              </a:tr>
            </a:tbl>
          </a:graphicData>
        </a:graphic>
      </p:graphicFrame>
      <p:sp>
        <p:nvSpPr>
          <p:cNvPr id="9" name="TextBox 8">
            <a:extLst>
              <a:ext uri="{FF2B5EF4-FFF2-40B4-BE49-F238E27FC236}">
                <a16:creationId xmlns:a16="http://schemas.microsoft.com/office/drawing/2014/main" id="{F0D8D356-AF4A-4A04-AE64-E314589C82A1}"/>
              </a:ext>
            </a:extLst>
          </p:cNvPr>
          <p:cNvSpPr txBox="1"/>
          <p:nvPr/>
        </p:nvSpPr>
        <p:spPr>
          <a:xfrm>
            <a:off x="274434" y="5232173"/>
            <a:ext cx="11643132" cy="646331"/>
          </a:xfrm>
          <a:prstGeom prst="rect">
            <a:avLst/>
          </a:prstGeom>
          <a:noFill/>
        </p:spPr>
        <p:txBody>
          <a:bodyPr wrap="square">
            <a:spAutoFit/>
          </a:bodyPr>
          <a:lstStyle/>
          <a:p>
            <a:r>
              <a:rPr lang="en-GB" sz="1200" b="0" i="0" dirty="0">
                <a:solidFill>
                  <a:srgbClr val="737373"/>
                </a:solidFill>
                <a:effectLst/>
                <a:latin typeface="Arial" panose="020B0604020202020204" pitchFamily="34" charset="0"/>
              </a:rPr>
              <a:t>"Leadership roles %" displays the proportion of the Action leadership roles (Action Chair, Action Vice Chair, Grant Holder Scientific Representative, WG Leaders, STSM Coordinator and Science Communication Manager) that are held by representatives targeted by each dimension of the Excellence and Inclusiveness Policy, and "Relative representation in Leadership roles" is calculated by dividing the proportion of Leadership roles by the proportion of MC Members"</a:t>
            </a:r>
            <a:endParaRPr lang="en-GB" sz="1200" dirty="0"/>
          </a:p>
        </p:txBody>
      </p:sp>
      <p:sp>
        <p:nvSpPr>
          <p:cNvPr id="8" name="TextBox 7">
            <a:extLst>
              <a:ext uri="{FF2B5EF4-FFF2-40B4-BE49-F238E27FC236}">
                <a16:creationId xmlns:a16="http://schemas.microsoft.com/office/drawing/2014/main" id="{038224DA-18EF-47C6-A33E-B268996A83F0}"/>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Tree>
    <p:extLst>
      <p:ext uri="{BB962C8B-B14F-4D97-AF65-F5344CB8AC3E}">
        <p14:creationId xmlns:p14="http://schemas.microsoft.com/office/powerpoint/2010/main" val="2064162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FE7663-3984-4AF8-9E63-ACF5FBB33107}"/>
              </a:ext>
            </a:extLst>
          </p:cNvPr>
          <p:cNvSpPr>
            <a:spLocks noGrp="1"/>
          </p:cNvSpPr>
          <p:nvPr>
            <p:ph type="title"/>
          </p:nvPr>
        </p:nvSpPr>
        <p:spPr/>
        <p:txBody>
          <a:bodyPr/>
          <a:lstStyle/>
          <a:p>
            <a:r>
              <a:rPr lang="en-GB" dirty="0"/>
              <a:t>Action Plan</a:t>
            </a:r>
          </a:p>
        </p:txBody>
      </p:sp>
      <p:sp>
        <p:nvSpPr>
          <p:cNvPr id="2" name="Content Placeholder 1">
            <a:extLst>
              <a:ext uri="{FF2B5EF4-FFF2-40B4-BE49-F238E27FC236}">
                <a16:creationId xmlns:a16="http://schemas.microsoft.com/office/drawing/2014/main" id="{1EF9A8A2-3A7E-4D1C-A14A-3788611D4415}"/>
              </a:ext>
            </a:extLst>
          </p:cNvPr>
          <p:cNvSpPr>
            <a:spLocks noGrp="1"/>
          </p:cNvSpPr>
          <p:nvPr>
            <p:ph idx="1"/>
          </p:nvPr>
        </p:nvSpPr>
        <p:spPr/>
        <p:txBody>
          <a:bodyPr>
            <a:normAutofit fontScale="85000" lnSpcReduction="20000"/>
          </a:bodyPr>
          <a:lstStyle/>
          <a:p>
            <a:r>
              <a:rPr lang="en-GB" dirty="0"/>
              <a:t>Ensure that all organised conference sessions include over 50% ITC participants, ECI's and females. Where possible ECI's will be given opportunities to chair sessions and hold outward facing prominent positions. </a:t>
            </a:r>
          </a:p>
          <a:p>
            <a:r>
              <a:rPr lang="en-GB" dirty="0"/>
              <a:t>Ensure that when opportunities to represent the ACTION at International Conferences an ITC/ECI/Female member is invited</a:t>
            </a:r>
          </a:p>
          <a:p>
            <a:r>
              <a:rPr lang="en-GB" dirty="0"/>
              <a:t>Ensure that in the case of a Core Group position becomes available an ITC/ECI/Female member is invited to take the position</a:t>
            </a:r>
          </a:p>
          <a:p>
            <a:r>
              <a:rPr lang="en-GB" dirty="0"/>
              <a:t>Prioritise applications to STSMs from ITC countries and ECI/Female representatives </a:t>
            </a:r>
          </a:p>
          <a:p>
            <a:r>
              <a:rPr lang="en-GB" dirty="0"/>
              <a:t>Promote STEM learning through developed teaching resources to encourage Female and ITC involvement</a:t>
            </a:r>
          </a:p>
          <a:p>
            <a:r>
              <a:rPr lang="en-GB" dirty="0"/>
              <a:t> Aim to use gender neutral language in all promotions of activities such as training schools and STSM's</a:t>
            </a:r>
          </a:p>
        </p:txBody>
      </p:sp>
      <p:sp>
        <p:nvSpPr>
          <p:cNvPr id="4" name="TextBox 3">
            <a:extLst>
              <a:ext uri="{FF2B5EF4-FFF2-40B4-BE49-F238E27FC236}">
                <a16:creationId xmlns:a16="http://schemas.microsoft.com/office/drawing/2014/main" id="{8B0D9F18-A0BD-4027-A603-688E9BA3A4FC}"/>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Tree>
    <p:extLst>
      <p:ext uri="{BB962C8B-B14F-4D97-AF65-F5344CB8AC3E}">
        <p14:creationId xmlns:p14="http://schemas.microsoft.com/office/powerpoint/2010/main" val="4151749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3FDDB0-5E1C-40E3-84F2-6852EB010E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98040" y="1371600"/>
            <a:ext cx="8995919" cy="4114800"/>
          </a:xfrm>
          <a:prstGeom prst="rect">
            <a:avLst/>
          </a:prstGeom>
        </p:spPr>
      </p:pic>
      <p:sp>
        <p:nvSpPr>
          <p:cNvPr id="6" name="TextBox 5">
            <a:extLst>
              <a:ext uri="{FF2B5EF4-FFF2-40B4-BE49-F238E27FC236}">
                <a16:creationId xmlns:a16="http://schemas.microsoft.com/office/drawing/2014/main" id="{AC8F5EEA-E86E-43DB-89D5-B11045224EFF}"/>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
        <p:nvSpPr>
          <p:cNvPr id="2" name="Title 1">
            <a:extLst>
              <a:ext uri="{FF2B5EF4-FFF2-40B4-BE49-F238E27FC236}">
                <a16:creationId xmlns:a16="http://schemas.microsoft.com/office/drawing/2014/main" id="{0D7C05B4-04C0-41F9-8EF9-EEB731B54E2A}"/>
              </a:ext>
            </a:extLst>
          </p:cNvPr>
          <p:cNvSpPr>
            <a:spLocks noGrp="1"/>
          </p:cNvSpPr>
          <p:nvPr>
            <p:ph type="title"/>
          </p:nvPr>
        </p:nvSpPr>
        <p:spPr/>
        <p:txBody>
          <a:bodyPr/>
          <a:lstStyle/>
          <a:p>
            <a:r>
              <a:rPr lang="en-GB" dirty="0"/>
              <a:t>Deliverables </a:t>
            </a:r>
          </a:p>
        </p:txBody>
      </p:sp>
      <p:sp>
        <p:nvSpPr>
          <p:cNvPr id="3" name="Content Placeholder 2">
            <a:extLst>
              <a:ext uri="{FF2B5EF4-FFF2-40B4-BE49-F238E27FC236}">
                <a16:creationId xmlns:a16="http://schemas.microsoft.com/office/drawing/2014/main" id="{5D1BE3CB-A4DF-4217-A3F8-9B939BD42866}"/>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193492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8F5EEA-E86E-43DB-89D5-B11045224EFF}"/>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pic>
        <p:nvPicPr>
          <p:cNvPr id="7" name="Picture 6">
            <a:extLst>
              <a:ext uri="{FF2B5EF4-FFF2-40B4-BE49-F238E27FC236}">
                <a16:creationId xmlns:a16="http://schemas.microsoft.com/office/drawing/2014/main" id="{5D3D6854-5006-4F58-8194-D603639B97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27870" y="1205076"/>
            <a:ext cx="8913467" cy="4657725"/>
          </a:xfrm>
          <a:prstGeom prst="rect">
            <a:avLst/>
          </a:prstGeom>
        </p:spPr>
      </p:pic>
      <p:sp>
        <p:nvSpPr>
          <p:cNvPr id="4" name="Title 1">
            <a:extLst>
              <a:ext uri="{FF2B5EF4-FFF2-40B4-BE49-F238E27FC236}">
                <a16:creationId xmlns:a16="http://schemas.microsoft.com/office/drawing/2014/main" id="{5C3AC469-720B-4D7B-B0CC-027C899E19CC}"/>
              </a:ext>
            </a:extLst>
          </p:cNvPr>
          <p:cNvSpPr>
            <a:spLocks noGrp="1"/>
          </p:cNvSpPr>
          <p:nvPr>
            <p:ph type="title"/>
          </p:nvPr>
        </p:nvSpPr>
        <p:spPr>
          <a:xfrm>
            <a:off x="838200" y="365125"/>
            <a:ext cx="10515600" cy="1325563"/>
          </a:xfrm>
        </p:spPr>
        <p:txBody>
          <a:bodyPr/>
          <a:lstStyle/>
          <a:p>
            <a:r>
              <a:rPr lang="en-GB" dirty="0"/>
              <a:t>Deliverables </a:t>
            </a:r>
          </a:p>
        </p:txBody>
      </p:sp>
    </p:spTree>
    <p:extLst>
      <p:ext uri="{BB962C8B-B14F-4D97-AF65-F5344CB8AC3E}">
        <p14:creationId xmlns:p14="http://schemas.microsoft.com/office/powerpoint/2010/main" val="1064461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26623" y="3135086"/>
            <a:ext cx="8559377" cy="1715983"/>
          </a:xfrm>
        </p:spPr>
        <p:txBody>
          <a:bodyPr/>
          <a:lstStyle/>
          <a:p>
            <a:r>
              <a:rPr lang="en-GB" dirty="0"/>
              <a:t>1. Welcome to Participants</a:t>
            </a:r>
            <a:endParaRPr lang="fr-FR" dirty="0"/>
          </a:p>
        </p:txBody>
      </p:sp>
      <p:sp>
        <p:nvSpPr>
          <p:cNvPr id="7" name="TextBox 6">
            <a:extLst>
              <a:ext uri="{FF2B5EF4-FFF2-40B4-BE49-F238E27FC236}">
                <a16:creationId xmlns:a16="http://schemas.microsoft.com/office/drawing/2014/main" id="{98E4125F-A990-4FAF-AD7D-0DC552E54283}"/>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
        <p:nvSpPr>
          <p:cNvPr id="4" name="Subtitle 2">
            <a:extLst>
              <a:ext uri="{FF2B5EF4-FFF2-40B4-BE49-F238E27FC236}">
                <a16:creationId xmlns:a16="http://schemas.microsoft.com/office/drawing/2014/main" id="{4624C955-56E6-42E5-86FA-4004E2591424}"/>
              </a:ext>
            </a:extLst>
          </p:cNvPr>
          <p:cNvSpPr>
            <a:spLocks noGrp="1"/>
          </p:cNvSpPr>
          <p:nvPr>
            <p:ph type="subTitle" idx="1"/>
          </p:nvPr>
        </p:nvSpPr>
        <p:spPr>
          <a:xfrm>
            <a:off x="2226623" y="5043615"/>
            <a:ext cx="8136578" cy="1531257"/>
          </a:xfrm>
        </p:spPr>
        <p:txBody>
          <a:bodyPr>
            <a:normAutofit/>
          </a:bodyPr>
          <a:lstStyle/>
          <a:p>
            <a:pPr algn="l"/>
            <a:r>
              <a:rPr lang="en-US" dirty="0"/>
              <a:t>Name: Rhys Pullin</a:t>
            </a:r>
          </a:p>
          <a:p>
            <a:pPr algn="l"/>
            <a:r>
              <a:rPr lang="en-US" dirty="0"/>
              <a:t>Organization: Cardiff University, Wales</a:t>
            </a:r>
          </a:p>
          <a:p>
            <a:pPr algn="l"/>
            <a:r>
              <a:rPr lang="en-US" dirty="0"/>
              <a:t>Email: pullinr@cardiff.ac.uk</a:t>
            </a:r>
            <a:endParaRPr lang="en-GB" dirty="0"/>
          </a:p>
        </p:txBody>
      </p:sp>
    </p:spTree>
    <p:extLst>
      <p:ext uri="{BB962C8B-B14F-4D97-AF65-F5344CB8AC3E}">
        <p14:creationId xmlns:p14="http://schemas.microsoft.com/office/powerpoint/2010/main" val="42323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6B2B0-C926-4313-BEF7-D44C7B10F2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31216" y="1367406"/>
            <a:ext cx="8893771" cy="4250172"/>
          </a:xfrm>
          <a:prstGeom prst="rect">
            <a:avLst/>
          </a:prstGeom>
        </p:spPr>
      </p:pic>
      <p:sp>
        <p:nvSpPr>
          <p:cNvPr id="6" name="TextBox 5">
            <a:extLst>
              <a:ext uri="{FF2B5EF4-FFF2-40B4-BE49-F238E27FC236}">
                <a16:creationId xmlns:a16="http://schemas.microsoft.com/office/drawing/2014/main" id="{AC8F5EEA-E86E-43DB-89D5-B11045224EFF}"/>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
        <p:nvSpPr>
          <p:cNvPr id="4" name="Title 1">
            <a:extLst>
              <a:ext uri="{FF2B5EF4-FFF2-40B4-BE49-F238E27FC236}">
                <a16:creationId xmlns:a16="http://schemas.microsoft.com/office/drawing/2014/main" id="{C297E902-2CE7-463A-B341-DD41F88973B3}"/>
              </a:ext>
            </a:extLst>
          </p:cNvPr>
          <p:cNvSpPr>
            <a:spLocks noGrp="1"/>
          </p:cNvSpPr>
          <p:nvPr>
            <p:ph type="title"/>
          </p:nvPr>
        </p:nvSpPr>
        <p:spPr>
          <a:xfrm>
            <a:off x="838200" y="365125"/>
            <a:ext cx="10515600" cy="1325563"/>
          </a:xfrm>
        </p:spPr>
        <p:txBody>
          <a:bodyPr/>
          <a:lstStyle/>
          <a:p>
            <a:r>
              <a:rPr lang="en-GB" dirty="0"/>
              <a:t>Deliverables </a:t>
            </a:r>
          </a:p>
        </p:txBody>
      </p:sp>
    </p:spTree>
    <p:extLst>
      <p:ext uri="{BB962C8B-B14F-4D97-AF65-F5344CB8AC3E}">
        <p14:creationId xmlns:p14="http://schemas.microsoft.com/office/powerpoint/2010/main" val="2512550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D7CD93-88E2-4FC7-919D-4A01D0CAEB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02966" y="1522603"/>
            <a:ext cx="8940360" cy="4073157"/>
          </a:xfrm>
          <a:prstGeom prst="rect">
            <a:avLst/>
          </a:prstGeom>
        </p:spPr>
      </p:pic>
      <p:sp>
        <p:nvSpPr>
          <p:cNvPr id="6" name="TextBox 5">
            <a:extLst>
              <a:ext uri="{FF2B5EF4-FFF2-40B4-BE49-F238E27FC236}">
                <a16:creationId xmlns:a16="http://schemas.microsoft.com/office/drawing/2014/main" id="{AC8F5EEA-E86E-43DB-89D5-B11045224EFF}"/>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
        <p:nvSpPr>
          <p:cNvPr id="4" name="Title 1">
            <a:extLst>
              <a:ext uri="{FF2B5EF4-FFF2-40B4-BE49-F238E27FC236}">
                <a16:creationId xmlns:a16="http://schemas.microsoft.com/office/drawing/2014/main" id="{BC468201-4CE1-4884-9DC5-38AD76177812}"/>
              </a:ext>
            </a:extLst>
          </p:cNvPr>
          <p:cNvSpPr>
            <a:spLocks noGrp="1"/>
          </p:cNvSpPr>
          <p:nvPr>
            <p:ph type="title"/>
          </p:nvPr>
        </p:nvSpPr>
        <p:spPr>
          <a:xfrm>
            <a:off x="838200" y="365125"/>
            <a:ext cx="10515600" cy="1325563"/>
          </a:xfrm>
        </p:spPr>
        <p:txBody>
          <a:bodyPr/>
          <a:lstStyle/>
          <a:p>
            <a:r>
              <a:rPr lang="en-GB" dirty="0"/>
              <a:t>Deliverables </a:t>
            </a:r>
          </a:p>
        </p:txBody>
      </p:sp>
    </p:spTree>
    <p:extLst>
      <p:ext uri="{BB962C8B-B14F-4D97-AF65-F5344CB8AC3E}">
        <p14:creationId xmlns:p14="http://schemas.microsoft.com/office/powerpoint/2010/main" val="2855041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05A350-6C44-4644-84E2-4EE6A8AA54D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67162" y="1451295"/>
            <a:ext cx="8297796" cy="4106411"/>
          </a:xfrm>
          <a:prstGeom prst="rect">
            <a:avLst/>
          </a:prstGeom>
        </p:spPr>
      </p:pic>
      <p:sp>
        <p:nvSpPr>
          <p:cNvPr id="6" name="TextBox 5">
            <a:extLst>
              <a:ext uri="{FF2B5EF4-FFF2-40B4-BE49-F238E27FC236}">
                <a16:creationId xmlns:a16="http://schemas.microsoft.com/office/drawing/2014/main" id="{AC8F5EEA-E86E-43DB-89D5-B11045224EFF}"/>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
        <p:nvSpPr>
          <p:cNvPr id="4" name="Title 1">
            <a:extLst>
              <a:ext uri="{FF2B5EF4-FFF2-40B4-BE49-F238E27FC236}">
                <a16:creationId xmlns:a16="http://schemas.microsoft.com/office/drawing/2014/main" id="{FD2A1898-F06D-4582-99AC-825AF8AE7AE7}"/>
              </a:ext>
            </a:extLst>
          </p:cNvPr>
          <p:cNvSpPr>
            <a:spLocks noGrp="1"/>
          </p:cNvSpPr>
          <p:nvPr>
            <p:ph type="title"/>
          </p:nvPr>
        </p:nvSpPr>
        <p:spPr>
          <a:xfrm>
            <a:off x="838200" y="365125"/>
            <a:ext cx="10515600" cy="1325563"/>
          </a:xfrm>
        </p:spPr>
        <p:txBody>
          <a:bodyPr/>
          <a:lstStyle/>
          <a:p>
            <a:r>
              <a:rPr lang="en-GB" dirty="0"/>
              <a:t>Deliverables </a:t>
            </a:r>
          </a:p>
        </p:txBody>
      </p:sp>
    </p:spTree>
    <p:extLst>
      <p:ext uri="{BB962C8B-B14F-4D97-AF65-F5344CB8AC3E}">
        <p14:creationId xmlns:p14="http://schemas.microsoft.com/office/powerpoint/2010/main" val="1861830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1E0526-8EF2-4C4C-94C6-664054E3BD06}"/>
              </a:ext>
            </a:extLst>
          </p:cNvPr>
          <p:cNvSpPr>
            <a:spLocks noGrp="1"/>
          </p:cNvSpPr>
          <p:nvPr>
            <p:ph type="title"/>
          </p:nvPr>
        </p:nvSpPr>
        <p:spPr/>
        <p:txBody>
          <a:bodyPr/>
          <a:lstStyle/>
          <a:p>
            <a:r>
              <a:rPr lang="en-GB" dirty="0"/>
              <a:t>ODIN Activities MC1 to MC2 </a:t>
            </a:r>
          </a:p>
        </p:txBody>
      </p:sp>
      <p:sp>
        <p:nvSpPr>
          <p:cNvPr id="2" name="Content Placeholder 1">
            <a:extLst>
              <a:ext uri="{FF2B5EF4-FFF2-40B4-BE49-F238E27FC236}">
                <a16:creationId xmlns:a16="http://schemas.microsoft.com/office/drawing/2014/main" id="{BEDA3E4E-3E98-4DD3-AF06-BF193757596A}"/>
              </a:ext>
            </a:extLst>
          </p:cNvPr>
          <p:cNvSpPr>
            <a:spLocks noGrp="1"/>
          </p:cNvSpPr>
          <p:nvPr>
            <p:ph idx="1"/>
          </p:nvPr>
        </p:nvSpPr>
        <p:spPr/>
        <p:txBody>
          <a:bodyPr/>
          <a:lstStyle/>
          <a:p>
            <a:r>
              <a:rPr lang="en-GB" dirty="0"/>
              <a:t>Special Session at EASN 2020</a:t>
            </a:r>
          </a:p>
          <a:p>
            <a:pPr lvl="1"/>
            <a:r>
              <a:rPr lang="en-GB" dirty="0"/>
              <a:t>Plus associated papers</a:t>
            </a:r>
          </a:p>
          <a:p>
            <a:pPr lvl="1"/>
            <a:r>
              <a:rPr lang="en-GB" dirty="0"/>
              <a:t>Planning 2021 EASN Session </a:t>
            </a:r>
          </a:p>
          <a:p>
            <a:r>
              <a:rPr lang="en-GB" dirty="0"/>
              <a:t>British Council Grant Application (UK/Turkey)</a:t>
            </a:r>
          </a:p>
          <a:p>
            <a:r>
              <a:rPr lang="en-GB" dirty="0"/>
              <a:t>New research collaboration (UK/Sweden)</a:t>
            </a:r>
          </a:p>
          <a:p>
            <a:r>
              <a:rPr lang="en-GB" dirty="0"/>
              <a:t>New publications from all Work Groups</a:t>
            </a:r>
          </a:p>
          <a:p>
            <a:r>
              <a:rPr lang="en-GB" dirty="0"/>
              <a:t>New website (needs content)</a:t>
            </a:r>
          </a:p>
          <a:p>
            <a:r>
              <a:rPr lang="en-GB" dirty="0"/>
              <a:t>Developed outreach and teaching materials</a:t>
            </a:r>
          </a:p>
          <a:p>
            <a:r>
              <a:rPr lang="en-GB" dirty="0"/>
              <a:t>Development of acoustic emission data set/wing model</a:t>
            </a:r>
          </a:p>
        </p:txBody>
      </p:sp>
      <p:sp>
        <p:nvSpPr>
          <p:cNvPr id="4" name="TextBox 3">
            <a:extLst>
              <a:ext uri="{FF2B5EF4-FFF2-40B4-BE49-F238E27FC236}">
                <a16:creationId xmlns:a16="http://schemas.microsoft.com/office/drawing/2014/main" id="{EA61420D-B5D7-4796-8CA7-7F5666A5774C}"/>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Tree>
    <p:extLst>
      <p:ext uri="{BB962C8B-B14F-4D97-AF65-F5344CB8AC3E}">
        <p14:creationId xmlns:p14="http://schemas.microsoft.com/office/powerpoint/2010/main" val="2075226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27675D-9266-4E5B-A857-C5F3727F09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8120" y="1547838"/>
            <a:ext cx="3268801" cy="4355432"/>
          </a:xfrm>
          <a:prstGeom prst="rect">
            <a:avLst/>
          </a:prstGeom>
        </p:spPr>
      </p:pic>
      <p:pic>
        <p:nvPicPr>
          <p:cNvPr id="7" name="Picture 6">
            <a:extLst>
              <a:ext uri="{FF2B5EF4-FFF2-40B4-BE49-F238E27FC236}">
                <a16:creationId xmlns:a16="http://schemas.microsoft.com/office/drawing/2014/main" id="{FA07D48B-50DE-4905-82B4-A789916FED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6714" y="1547836"/>
            <a:ext cx="3268802" cy="4355434"/>
          </a:xfrm>
          <a:prstGeom prst="rect">
            <a:avLst/>
          </a:prstGeom>
        </p:spPr>
      </p:pic>
      <p:pic>
        <p:nvPicPr>
          <p:cNvPr id="1026" name="Picture 2">
            <a:extLst>
              <a:ext uri="{FF2B5EF4-FFF2-40B4-BE49-F238E27FC236}">
                <a16:creationId xmlns:a16="http://schemas.microsoft.com/office/drawing/2014/main" id="{C6D58451-9808-47F5-8711-AA1E6347F5E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55309" y="1547838"/>
            <a:ext cx="3268061" cy="435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5F68028-295B-48B6-9135-22EECFBDA5AC}"/>
              </a:ext>
            </a:extLst>
          </p:cNvPr>
          <p:cNvSpPr>
            <a:spLocks noGrp="1"/>
          </p:cNvSpPr>
          <p:nvPr>
            <p:ph type="title"/>
          </p:nvPr>
        </p:nvSpPr>
        <p:spPr/>
        <p:txBody>
          <a:bodyPr/>
          <a:lstStyle/>
          <a:p>
            <a:r>
              <a:rPr lang="en-GB" dirty="0"/>
              <a:t>Data Set Development</a:t>
            </a:r>
          </a:p>
        </p:txBody>
      </p:sp>
      <p:sp>
        <p:nvSpPr>
          <p:cNvPr id="8" name="TextBox 7">
            <a:extLst>
              <a:ext uri="{FF2B5EF4-FFF2-40B4-BE49-F238E27FC236}">
                <a16:creationId xmlns:a16="http://schemas.microsoft.com/office/drawing/2014/main" id="{25C2B518-3EE7-4E1C-8C50-C110E88C9A9A}"/>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Tree>
    <p:extLst>
      <p:ext uri="{BB962C8B-B14F-4D97-AF65-F5344CB8AC3E}">
        <p14:creationId xmlns:p14="http://schemas.microsoft.com/office/powerpoint/2010/main" val="443916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68028-295B-48B6-9135-22EECFBDA5AC}"/>
              </a:ext>
            </a:extLst>
          </p:cNvPr>
          <p:cNvSpPr>
            <a:spLocks noGrp="1"/>
          </p:cNvSpPr>
          <p:nvPr>
            <p:ph type="title"/>
          </p:nvPr>
        </p:nvSpPr>
        <p:spPr/>
        <p:txBody>
          <a:bodyPr/>
          <a:lstStyle/>
          <a:p>
            <a:r>
              <a:rPr lang="en-GB" dirty="0"/>
              <a:t>Technology Demonstrator </a:t>
            </a:r>
          </a:p>
        </p:txBody>
      </p:sp>
      <p:sp>
        <p:nvSpPr>
          <p:cNvPr id="8" name="TextBox 7">
            <a:extLst>
              <a:ext uri="{FF2B5EF4-FFF2-40B4-BE49-F238E27FC236}">
                <a16:creationId xmlns:a16="http://schemas.microsoft.com/office/drawing/2014/main" id="{25C2B518-3EE7-4E1C-8C50-C110E88C9A9A}"/>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pic>
        <p:nvPicPr>
          <p:cNvPr id="4" name="Picture 3">
            <a:extLst>
              <a:ext uri="{FF2B5EF4-FFF2-40B4-BE49-F238E27FC236}">
                <a16:creationId xmlns:a16="http://schemas.microsoft.com/office/drawing/2014/main" id="{F7B2DEC0-E6F4-4D07-876B-9D454F56C5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33584" y="3590925"/>
            <a:ext cx="2820215" cy="2115161"/>
          </a:xfrm>
          <a:prstGeom prst="rect">
            <a:avLst/>
          </a:prstGeom>
          <a:ln w="12700">
            <a:solidFill>
              <a:srgbClr val="006DB6"/>
            </a:solidFill>
          </a:ln>
        </p:spPr>
      </p:pic>
      <p:pic>
        <p:nvPicPr>
          <p:cNvPr id="6" name="Picture 5">
            <a:extLst>
              <a:ext uri="{FF2B5EF4-FFF2-40B4-BE49-F238E27FC236}">
                <a16:creationId xmlns:a16="http://schemas.microsoft.com/office/drawing/2014/main" id="{5A15BEFF-1890-4002-B00C-73F3036AC3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33584" y="1402068"/>
            <a:ext cx="2820215" cy="2115161"/>
          </a:xfrm>
          <a:prstGeom prst="rect">
            <a:avLst/>
          </a:prstGeom>
          <a:ln w="12700">
            <a:solidFill>
              <a:srgbClr val="006DB6"/>
            </a:solidFill>
          </a:ln>
        </p:spPr>
      </p:pic>
      <p:pic>
        <p:nvPicPr>
          <p:cNvPr id="9" name="Picture 8">
            <a:extLst>
              <a:ext uri="{FF2B5EF4-FFF2-40B4-BE49-F238E27FC236}">
                <a16:creationId xmlns:a16="http://schemas.microsoft.com/office/drawing/2014/main" id="{30433FD5-BA04-43EA-A973-A6B2A002E25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1525" y="1399478"/>
            <a:ext cx="2257425" cy="4306608"/>
          </a:xfrm>
          <a:prstGeom prst="rect">
            <a:avLst/>
          </a:prstGeom>
          <a:ln w="12700">
            <a:solidFill>
              <a:srgbClr val="006DB6"/>
            </a:solidFill>
          </a:ln>
        </p:spPr>
      </p:pic>
      <p:pic>
        <p:nvPicPr>
          <p:cNvPr id="10" name="Picture 9">
            <a:extLst>
              <a:ext uri="{FF2B5EF4-FFF2-40B4-BE49-F238E27FC236}">
                <a16:creationId xmlns:a16="http://schemas.microsoft.com/office/drawing/2014/main" id="{41903C32-0357-4DD1-B9CA-63E65E7E02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84118" y="3297337"/>
            <a:ext cx="5199483" cy="1999801"/>
          </a:xfrm>
          <a:prstGeom prst="rect">
            <a:avLst/>
          </a:prstGeom>
        </p:spPr>
      </p:pic>
      <p:pic>
        <p:nvPicPr>
          <p:cNvPr id="11" name="Picture 10">
            <a:extLst>
              <a:ext uri="{FF2B5EF4-FFF2-40B4-BE49-F238E27FC236}">
                <a16:creationId xmlns:a16="http://schemas.microsoft.com/office/drawing/2014/main" id="{95CD56BB-E4AD-4889-85F3-0322003C22BD}"/>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78932" y="1279795"/>
            <a:ext cx="5091082" cy="1787536"/>
          </a:xfrm>
          <a:prstGeom prst="rect">
            <a:avLst/>
          </a:prstGeom>
          <a:noFill/>
        </p:spPr>
      </p:pic>
      <p:cxnSp>
        <p:nvCxnSpPr>
          <p:cNvPr id="13" name="Straight Arrow Connector 12">
            <a:extLst>
              <a:ext uri="{FF2B5EF4-FFF2-40B4-BE49-F238E27FC236}">
                <a16:creationId xmlns:a16="http://schemas.microsoft.com/office/drawing/2014/main" id="{E7269E98-0D32-46CB-A4B1-B4D57DAF18C3}"/>
              </a:ext>
            </a:extLst>
          </p:cNvPr>
          <p:cNvCxnSpPr>
            <a:stCxn id="9" idx="3"/>
          </p:cNvCxnSpPr>
          <p:nvPr/>
        </p:nvCxnSpPr>
        <p:spPr>
          <a:xfrm>
            <a:off x="3028950" y="3552782"/>
            <a:ext cx="2432283" cy="83466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D6AD3ED-D02A-4A81-9ADB-48CE60C15AC4}"/>
              </a:ext>
            </a:extLst>
          </p:cNvPr>
          <p:cNvCxnSpPr>
            <a:cxnSpLocks/>
            <a:stCxn id="9" idx="3"/>
          </p:cNvCxnSpPr>
          <p:nvPr/>
        </p:nvCxnSpPr>
        <p:spPr>
          <a:xfrm flipV="1">
            <a:off x="3028950" y="2613217"/>
            <a:ext cx="2507784" cy="93956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269569D-D0BF-4C0B-BB1B-956F65C8C38F}"/>
              </a:ext>
            </a:extLst>
          </p:cNvPr>
          <p:cNvCxnSpPr>
            <a:cxnSpLocks/>
            <a:stCxn id="6" idx="1"/>
          </p:cNvCxnSpPr>
          <p:nvPr/>
        </p:nvCxnSpPr>
        <p:spPr>
          <a:xfrm flipH="1">
            <a:off x="7877466" y="2459649"/>
            <a:ext cx="656118" cy="142781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81A786C-BE78-426D-A5CB-BF68FE5FA900}"/>
              </a:ext>
            </a:extLst>
          </p:cNvPr>
          <p:cNvCxnSpPr>
            <a:cxnSpLocks/>
            <a:stCxn id="6" idx="1"/>
          </p:cNvCxnSpPr>
          <p:nvPr/>
        </p:nvCxnSpPr>
        <p:spPr>
          <a:xfrm flipH="1" flipV="1">
            <a:off x="7550092" y="2447015"/>
            <a:ext cx="983492" cy="1263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58B72F1-965E-4E07-957A-885BE5B764AA}"/>
              </a:ext>
            </a:extLst>
          </p:cNvPr>
          <p:cNvCxnSpPr>
            <a:cxnSpLocks/>
            <a:stCxn id="4" idx="1"/>
          </p:cNvCxnSpPr>
          <p:nvPr/>
        </p:nvCxnSpPr>
        <p:spPr>
          <a:xfrm flipH="1" flipV="1">
            <a:off x="7264866" y="4554172"/>
            <a:ext cx="1268718" cy="9433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406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26623" y="3135086"/>
            <a:ext cx="8559377" cy="1715983"/>
          </a:xfrm>
        </p:spPr>
        <p:txBody>
          <a:bodyPr/>
          <a:lstStyle/>
          <a:p>
            <a:r>
              <a:rPr lang="en-GB" dirty="0"/>
              <a:t>5. Update from Grant Holder (RU)</a:t>
            </a:r>
            <a:endParaRPr lang="fr-FR" dirty="0"/>
          </a:p>
        </p:txBody>
      </p:sp>
      <p:sp>
        <p:nvSpPr>
          <p:cNvPr id="7" name="TextBox 6">
            <a:extLst>
              <a:ext uri="{FF2B5EF4-FFF2-40B4-BE49-F238E27FC236}">
                <a16:creationId xmlns:a16="http://schemas.microsoft.com/office/drawing/2014/main" id="{98E4125F-A990-4FAF-AD7D-0DC552E54283}"/>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
        <p:nvSpPr>
          <p:cNvPr id="4" name="Subtitle 2">
            <a:extLst>
              <a:ext uri="{FF2B5EF4-FFF2-40B4-BE49-F238E27FC236}">
                <a16:creationId xmlns:a16="http://schemas.microsoft.com/office/drawing/2014/main" id="{652F407D-C951-45F4-8A27-91A6FCB4A6BA}"/>
              </a:ext>
            </a:extLst>
          </p:cNvPr>
          <p:cNvSpPr>
            <a:spLocks noGrp="1"/>
          </p:cNvSpPr>
          <p:nvPr>
            <p:ph type="subTitle" idx="1"/>
          </p:nvPr>
        </p:nvSpPr>
        <p:spPr>
          <a:xfrm>
            <a:off x="2226623" y="4982795"/>
            <a:ext cx="8136578" cy="1531257"/>
          </a:xfrm>
        </p:spPr>
        <p:txBody>
          <a:bodyPr>
            <a:normAutofit/>
          </a:bodyPr>
          <a:lstStyle/>
          <a:p>
            <a:pPr algn="l"/>
            <a:r>
              <a:rPr lang="en-US" dirty="0"/>
              <a:t>Name: Rúnar </a:t>
            </a:r>
            <a:r>
              <a:rPr lang="en-US" dirty="0" err="1"/>
              <a:t>Rúnar</a:t>
            </a:r>
            <a:r>
              <a:rPr lang="en-US" dirty="0"/>
              <a:t> Unnþórsson</a:t>
            </a:r>
          </a:p>
          <a:p>
            <a:pPr algn="l"/>
            <a:r>
              <a:rPr lang="en-US" dirty="0"/>
              <a:t>Organization: University of Iceland, Iceland</a:t>
            </a:r>
          </a:p>
          <a:p>
            <a:pPr algn="l"/>
            <a:r>
              <a:rPr lang="en-US" dirty="0"/>
              <a:t>Email: runson@hi.is</a:t>
            </a:r>
            <a:endParaRPr lang="en-GB" dirty="0"/>
          </a:p>
        </p:txBody>
      </p:sp>
    </p:spTree>
    <p:extLst>
      <p:ext uri="{BB962C8B-B14F-4D97-AF65-F5344CB8AC3E}">
        <p14:creationId xmlns:p14="http://schemas.microsoft.com/office/powerpoint/2010/main" val="1745580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4F3992-DB3F-4C6D-AA0C-4F3613BE8454}"/>
              </a:ext>
            </a:extLst>
          </p:cNvPr>
          <p:cNvPicPr>
            <a:picLocks noChangeAspect="1"/>
          </p:cNvPicPr>
          <p:nvPr/>
        </p:nvPicPr>
        <p:blipFill>
          <a:blip r:embed="rId2"/>
          <a:stretch>
            <a:fillRect/>
          </a:stretch>
        </p:blipFill>
        <p:spPr>
          <a:xfrm>
            <a:off x="977183" y="1686559"/>
            <a:ext cx="9605193" cy="3479797"/>
          </a:xfrm>
          <a:prstGeom prst="rect">
            <a:avLst/>
          </a:prstGeom>
        </p:spPr>
      </p:pic>
      <p:sp>
        <p:nvSpPr>
          <p:cNvPr id="3" name="Title 2">
            <a:extLst>
              <a:ext uri="{FF2B5EF4-FFF2-40B4-BE49-F238E27FC236}">
                <a16:creationId xmlns:a16="http://schemas.microsoft.com/office/drawing/2014/main" id="{EFE3E27E-37E6-43D2-B21F-F7C60F0D5682}"/>
              </a:ext>
            </a:extLst>
          </p:cNvPr>
          <p:cNvSpPr>
            <a:spLocks noGrp="1"/>
          </p:cNvSpPr>
          <p:nvPr>
            <p:ph type="title"/>
          </p:nvPr>
        </p:nvSpPr>
        <p:spPr/>
        <p:txBody>
          <a:bodyPr/>
          <a:lstStyle/>
          <a:p>
            <a:r>
              <a:rPr lang="en-US" dirty="0"/>
              <a:t>Budget status</a:t>
            </a:r>
          </a:p>
        </p:txBody>
      </p:sp>
    </p:spTree>
    <p:extLst>
      <p:ext uri="{BB962C8B-B14F-4D97-AF65-F5344CB8AC3E}">
        <p14:creationId xmlns:p14="http://schemas.microsoft.com/office/powerpoint/2010/main" val="3935152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24443-DC9D-4BEB-9C5A-E65FF0A91B5B}"/>
              </a:ext>
            </a:extLst>
          </p:cNvPr>
          <p:cNvSpPr>
            <a:spLocks noGrp="1"/>
          </p:cNvSpPr>
          <p:nvPr>
            <p:ph type="title"/>
          </p:nvPr>
        </p:nvSpPr>
        <p:spPr/>
        <p:txBody>
          <a:bodyPr/>
          <a:lstStyle/>
          <a:p>
            <a:r>
              <a:rPr lang="en-GB" dirty="0"/>
              <a:t>Budget Status</a:t>
            </a:r>
          </a:p>
        </p:txBody>
      </p:sp>
      <p:sp>
        <p:nvSpPr>
          <p:cNvPr id="3" name="Content Placeholder 2">
            <a:extLst>
              <a:ext uri="{FF2B5EF4-FFF2-40B4-BE49-F238E27FC236}">
                <a16:creationId xmlns:a16="http://schemas.microsoft.com/office/drawing/2014/main" id="{5A837FC0-1535-4128-AEEB-E82BA08CBA12}"/>
              </a:ext>
            </a:extLst>
          </p:cNvPr>
          <p:cNvSpPr>
            <a:spLocks noGrp="1"/>
          </p:cNvSpPr>
          <p:nvPr>
            <p:ph idx="1"/>
          </p:nvPr>
        </p:nvSpPr>
        <p:spPr/>
        <p:txBody>
          <a:bodyPr/>
          <a:lstStyle/>
          <a:p>
            <a:r>
              <a:rPr lang="en-GB" dirty="0"/>
              <a:t>Please take into account that this Grant period’s budget will be available for expenditure until October 31st only. </a:t>
            </a:r>
          </a:p>
          <a:p>
            <a:r>
              <a:rPr lang="en-GB" dirty="0"/>
              <a:t>Grant Period 3 will start November 1</a:t>
            </a:r>
            <a:r>
              <a:rPr lang="en-GB" baseline="30000" dirty="0"/>
              <a:t>st</a:t>
            </a:r>
            <a:r>
              <a:rPr lang="en-GB" dirty="0"/>
              <a:t> </a:t>
            </a:r>
            <a:r>
              <a:rPr lang="en-GB"/>
              <a:t>2021 (duration </a:t>
            </a:r>
            <a:r>
              <a:rPr lang="en-GB" dirty="0"/>
              <a:t>and </a:t>
            </a:r>
            <a:r>
              <a:rPr lang="en-GB"/>
              <a:t>budget unknown). </a:t>
            </a:r>
            <a:endParaRPr lang="en-GB" dirty="0"/>
          </a:p>
        </p:txBody>
      </p:sp>
    </p:spTree>
    <p:extLst>
      <p:ext uri="{BB962C8B-B14F-4D97-AF65-F5344CB8AC3E}">
        <p14:creationId xmlns:p14="http://schemas.microsoft.com/office/powerpoint/2010/main" val="3532092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26623" y="3135086"/>
            <a:ext cx="8559377" cy="1715983"/>
          </a:xfrm>
        </p:spPr>
        <p:txBody>
          <a:bodyPr/>
          <a:lstStyle/>
          <a:p>
            <a:r>
              <a:rPr lang="en-GB" dirty="0"/>
              <a:t>7. Update from Communication Officer (PD)</a:t>
            </a:r>
            <a:endParaRPr lang="fr-FR" dirty="0"/>
          </a:p>
        </p:txBody>
      </p:sp>
      <p:sp>
        <p:nvSpPr>
          <p:cNvPr id="7" name="TextBox 6">
            <a:extLst>
              <a:ext uri="{FF2B5EF4-FFF2-40B4-BE49-F238E27FC236}">
                <a16:creationId xmlns:a16="http://schemas.microsoft.com/office/drawing/2014/main" id="{98E4125F-A990-4FAF-AD7D-0DC552E54283}"/>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
        <p:nvSpPr>
          <p:cNvPr id="4" name="Subtitle 2">
            <a:extLst>
              <a:ext uri="{FF2B5EF4-FFF2-40B4-BE49-F238E27FC236}">
                <a16:creationId xmlns:a16="http://schemas.microsoft.com/office/drawing/2014/main" id="{BCE21809-BBBE-48AB-9238-E137F3C347E5}"/>
              </a:ext>
            </a:extLst>
          </p:cNvPr>
          <p:cNvSpPr>
            <a:spLocks noGrp="1"/>
          </p:cNvSpPr>
          <p:nvPr>
            <p:ph type="subTitle" idx="1"/>
          </p:nvPr>
        </p:nvSpPr>
        <p:spPr>
          <a:xfrm>
            <a:off x="2226623" y="4982795"/>
            <a:ext cx="8136578" cy="1531257"/>
          </a:xfrm>
        </p:spPr>
        <p:txBody>
          <a:bodyPr>
            <a:normAutofit/>
          </a:bodyPr>
          <a:lstStyle/>
          <a:p>
            <a:pPr algn="l"/>
            <a:r>
              <a:rPr lang="en-US" dirty="0"/>
              <a:t>Name: </a:t>
            </a:r>
            <a:r>
              <a:rPr lang="en-US" dirty="0" err="1"/>
              <a:t>Petar</a:t>
            </a:r>
            <a:r>
              <a:rPr lang="en-US" dirty="0"/>
              <a:t> I. DIMITROV </a:t>
            </a:r>
          </a:p>
          <a:p>
            <a:pPr algn="l"/>
            <a:r>
              <a:rPr lang="en-US" dirty="0"/>
              <a:t>Organization: </a:t>
            </a:r>
            <a:r>
              <a:rPr lang="en-GB" dirty="0"/>
              <a:t>Air Traffic Researcher, North Macedonia</a:t>
            </a:r>
          </a:p>
          <a:p>
            <a:pPr algn="l"/>
            <a:r>
              <a:rPr lang="en-US" dirty="0"/>
              <a:t>Email: dipetar@outlook.com</a:t>
            </a:r>
            <a:endParaRPr lang="en-GB" dirty="0"/>
          </a:p>
        </p:txBody>
      </p:sp>
    </p:spTree>
    <p:extLst>
      <p:ext uri="{BB962C8B-B14F-4D97-AF65-F5344CB8AC3E}">
        <p14:creationId xmlns:p14="http://schemas.microsoft.com/office/powerpoint/2010/main" val="2075885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p:spPr>
        <p:txBody>
          <a:bodyPr anchor="ctr">
            <a:normAutofit/>
          </a:bodyPr>
          <a:lstStyle/>
          <a:p>
            <a:r>
              <a:rPr lang="en-US" dirty="0"/>
              <a:t>1. Welcome to New Participants</a:t>
            </a:r>
            <a:endParaRPr lang="fr-FR" dirty="0"/>
          </a:p>
        </p:txBody>
      </p:sp>
      <p:pic>
        <p:nvPicPr>
          <p:cNvPr id="10" name="Picture 9" descr="A picture containing building, outdoor, ruin, stone&#10;&#10;Description automatically generated">
            <a:extLst>
              <a:ext uri="{FF2B5EF4-FFF2-40B4-BE49-F238E27FC236}">
                <a16:creationId xmlns:a16="http://schemas.microsoft.com/office/drawing/2014/main" id="{77624B2C-AFFB-418E-A76C-BF7D524A5E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65840" y="1466851"/>
            <a:ext cx="8460319" cy="4484360"/>
          </a:xfrm>
          <a:prstGeom prst="rect">
            <a:avLst/>
          </a:prstGeom>
          <a:ln>
            <a:solidFill>
              <a:srgbClr val="006DB6"/>
            </a:solidFill>
          </a:ln>
        </p:spPr>
      </p:pic>
    </p:spTree>
    <p:extLst>
      <p:ext uri="{BB962C8B-B14F-4D97-AF65-F5344CB8AC3E}">
        <p14:creationId xmlns:p14="http://schemas.microsoft.com/office/powerpoint/2010/main" val="1279175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FE5A-6983-44E7-B6F7-F5B42E673666}"/>
              </a:ext>
            </a:extLst>
          </p:cNvPr>
          <p:cNvSpPr>
            <a:spLocks noGrp="1"/>
          </p:cNvSpPr>
          <p:nvPr>
            <p:ph type="title"/>
          </p:nvPr>
        </p:nvSpPr>
        <p:spPr>
          <a:xfrm>
            <a:off x="838200" y="1649915"/>
            <a:ext cx="10515600" cy="1325563"/>
          </a:xfrm>
        </p:spPr>
        <p:txBody>
          <a:bodyPr>
            <a:normAutofit fontScale="90000"/>
          </a:bodyPr>
          <a:lstStyle/>
          <a:p>
            <a:pPr algn="ctr"/>
            <a:r>
              <a:rPr lang="en-US" b="1" u="sng" dirty="0"/>
              <a:t>Communicating Science in Times of COVID-19</a:t>
            </a:r>
            <a:br>
              <a:rPr lang="en-GB" b="1" dirty="0"/>
            </a:br>
            <a:br>
              <a:rPr lang="en-GB" b="1" dirty="0"/>
            </a:br>
            <a:r>
              <a:rPr lang="en-GB" b="1" dirty="0"/>
              <a:t>Updates, www.odin-cost.com  </a:t>
            </a:r>
            <a:br>
              <a:rPr lang="en-GB" b="1" dirty="0"/>
            </a:br>
            <a:endParaRPr lang="en-GB" b="1" dirty="0"/>
          </a:p>
        </p:txBody>
      </p:sp>
      <p:sp>
        <p:nvSpPr>
          <p:cNvPr id="3" name="Content Placeholder 2">
            <a:extLst>
              <a:ext uri="{FF2B5EF4-FFF2-40B4-BE49-F238E27FC236}">
                <a16:creationId xmlns:a16="http://schemas.microsoft.com/office/drawing/2014/main" id="{37E72826-A112-4813-A65A-022CA2CD9BA6}"/>
              </a:ext>
            </a:extLst>
          </p:cNvPr>
          <p:cNvSpPr>
            <a:spLocks noGrp="1"/>
          </p:cNvSpPr>
          <p:nvPr>
            <p:ph idx="1"/>
          </p:nvPr>
        </p:nvSpPr>
        <p:spPr>
          <a:xfrm>
            <a:off x="838200" y="3429000"/>
            <a:ext cx="10515600" cy="1863523"/>
          </a:xfrm>
        </p:spPr>
        <p:txBody>
          <a:bodyPr>
            <a:normAutofit fontScale="92500" lnSpcReduction="20000"/>
          </a:bodyPr>
          <a:lstStyle/>
          <a:p>
            <a:pPr marL="231775" lvl="1" indent="-231775"/>
            <a:r>
              <a:rPr lang="en-GB" dirty="0"/>
              <a:t>Additional information (Core Group, Events, Activities)</a:t>
            </a:r>
          </a:p>
          <a:p>
            <a:pPr marL="231775" lvl="1" indent="-231775"/>
            <a:r>
              <a:rPr lang="en-GB" dirty="0"/>
              <a:t>Change of files in the Repository part (GDPR)</a:t>
            </a:r>
          </a:p>
          <a:p>
            <a:pPr marL="231775" lvl="1" indent="-231775"/>
            <a:r>
              <a:rPr lang="en-US" dirty="0"/>
              <a:t>Cost Press Review NOV 2020 </a:t>
            </a:r>
            <a:r>
              <a:rPr lang="en-US" i="1" dirty="0"/>
              <a:t>(</a:t>
            </a:r>
            <a:r>
              <a:rPr lang="en-US" sz="1600" i="1" dirty="0">
                <a:solidFill>
                  <a:srgbClr val="00B050"/>
                </a:solidFill>
                <a:effectLst/>
              </a:rPr>
              <a:t>Energy Harvesting Technologies for Structural Health Monitoring of Airplane Components—A Review”</a:t>
            </a:r>
            <a:r>
              <a:rPr lang="en-US" i="1" dirty="0">
                <a:solidFill>
                  <a:srgbClr val="1A1A1A"/>
                </a:solidFill>
                <a:effectLst/>
              </a:rPr>
              <a:t>)</a:t>
            </a:r>
          </a:p>
          <a:p>
            <a:pPr marL="231775" lvl="1" indent="-231775"/>
            <a:r>
              <a:rPr lang="en-US" i="0" dirty="0">
                <a:solidFill>
                  <a:srgbClr val="000000"/>
                </a:solidFill>
                <a:effectLst/>
              </a:rPr>
              <a:t>COST Awareness Days March 11th from 10.00 to 12.00</a:t>
            </a:r>
          </a:p>
          <a:p>
            <a:pPr marL="231775" lvl="1" indent="-231775"/>
            <a:r>
              <a:rPr lang="en-US" dirty="0">
                <a:solidFill>
                  <a:srgbClr val="000000"/>
                </a:solidFill>
              </a:rPr>
              <a:t>Working on website based on KM feedback </a:t>
            </a:r>
            <a:endParaRPr lang="en-US" i="1" dirty="0">
              <a:solidFill>
                <a:srgbClr val="1A1A1A"/>
              </a:solidFill>
              <a:effectLst/>
            </a:endParaRPr>
          </a:p>
          <a:p>
            <a:pPr marL="231775" lvl="1" indent="-231775"/>
            <a:endParaRPr lang="en-GB" dirty="0"/>
          </a:p>
          <a:p>
            <a:pPr marL="0" indent="0">
              <a:buNone/>
            </a:pPr>
            <a:endParaRPr lang="en-GB" dirty="0"/>
          </a:p>
        </p:txBody>
      </p:sp>
      <p:sp>
        <p:nvSpPr>
          <p:cNvPr id="4" name="TextBox 3">
            <a:extLst>
              <a:ext uri="{FF2B5EF4-FFF2-40B4-BE49-F238E27FC236}">
                <a16:creationId xmlns:a16="http://schemas.microsoft.com/office/drawing/2014/main" id="{0D7C84EF-A806-4EB9-870C-7916FE4AF84E}"/>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Tree>
    <p:extLst>
      <p:ext uri="{BB962C8B-B14F-4D97-AF65-F5344CB8AC3E}">
        <p14:creationId xmlns:p14="http://schemas.microsoft.com/office/powerpoint/2010/main" val="948545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2F831-2B35-4652-AF9A-AA9E6EF4C793}"/>
              </a:ext>
            </a:extLst>
          </p:cNvPr>
          <p:cNvSpPr>
            <a:spLocks noGrp="1"/>
          </p:cNvSpPr>
          <p:nvPr>
            <p:ph type="title"/>
          </p:nvPr>
        </p:nvSpPr>
        <p:spPr/>
        <p:txBody>
          <a:bodyPr/>
          <a:lstStyle/>
          <a:p>
            <a:pPr algn="ctr"/>
            <a:r>
              <a:rPr lang="en-GB" sz="4000" b="1" dirty="0"/>
              <a:t>#OdinCost</a:t>
            </a:r>
            <a:endParaRPr lang="en-US" dirty="0"/>
          </a:p>
        </p:txBody>
      </p:sp>
      <p:sp>
        <p:nvSpPr>
          <p:cNvPr id="3" name="Content Placeholder 2">
            <a:extLst>
              <a:ext uri="{FF2B5EF4-FFF2-40B4-BE49-F238E27FC236}">
                <a16:creationId xmlns:a16="http://schemas.microsoft.com/office/drawing/2014/main" id="{27465CC2-A24E-4005-860F-1838B3057B2E}"/>
              </a:ext>
            </a:extLst>
          </p:cNvPr>
          <p:cNvSpPr>
            <a:spLocks noGrp="1"/>
          </p:cNvSpPr>
          <p:nvPr>
            <p:ph idx="1"/>
          </p:nvPr>
        </p:nvSpPr>
        <p:spPr>
          <a:xfrm>
            <a:off x="1014470" y="2018841"/>
            <a:ext cx="10515600" cy="2477434"/>
          </a:xfrm>
        </p:spPr>
        <p:txBody>
          <a:bodyPr>
            <a:normAutofit/>
          </a:bodyPr>
          <a:lstStyle/>
          <a:p>
            <a:pPr marL="0" indent="0" algn="ctr">
              <a:buNone/>
            </a:pPr>
            <a:r>
              <a:rPr lang="en-US" sz="4000" b="1" dirty="0"/>
              <a:t>We need more content and subscribers!</a:t>
            </a:r>
          </a:p>
          <a:p>
            <a:endParaRPr lang="en-US" dirty="0"/>
          </a:p>
          <a:p>
            <a:pPr marL="2346325" indent="-463550" algn="just"/>
            <a:r>
              <a:rPr lang="en-US" b="1" dirty="0" err="1"/>
              <a:t>Youtube</a:t>
            </a:r>
            <a:r>
              <a:rPr lang="en-US"/>
              <a:t>        </a:t>
            </a:r>
            <a:r>
              <a:rPr lang="en-US" b="1">
                <a:solidFill>
                  <a:srgbClr val="FF0000"/>
                </a:solidFill>
              </a:rPr>
              <a:t>WE </a:t>
            </a:r>
            <a:r>
              <a:rPr lang="en-US" b="1" dirty="0">
                <a:solidFill>
                  <a:srgbClr val="FF0000"/>
                </a:solidFill>
              </a:rPr>
              <a:t>NEED </a:t>
            </a:r>
            <a:r>
              <a:rPr lang="en-US"/>
              <a:t>- </a:t>
            </a:r>
            <a:r>
              <a:rPr lang="en-US" b="1">
                <a:solidFill>
                  <a:srgbClr val="FF0000"/>
                </a:solidFill>
              </a:rPr>
              <a:t>Videos</a:t>
            </a:r>
            <a:endParaRPr lang="en-US" dirty="0"/>
          </a:p>
          <a:p>
            <a:pPr marL="2346325" indent="-463550" algn="just"/>
            <a:r>
              <a:rPr lang="en-US" b="1" dirty="0"/>
              <a:t>LinkedIn</a:t>
            </a:r>
            <a:endParaRPr lang="en-US" dirty="0"/>
          </a:p>
          <a:p>
            <a:endParaRPr lang="en-US" dirty="0"/>
          </a:p>
        </p:txBody>
      </p:sp>
      <p:sp>
        <p:nvSpPr>
          <p:cNvPr id="4" name="TextBox 3">
            <a:extLst>
              <a:ext uri="{FF2B5EF4-FFF2-40B4-BE49-F238E27FC236}">
                <a16:creationId xmlns:a16="http://schemas.microsoft.com/office/drawing/2014/main" id="{305BD01E-865A-4093-BA8C-1F977CFAE597}"/>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Tree>
    <p:extLst>
      <p:ext uri="{BB962C8B-B14F-4D97-AF65-F5344CB8AC3E}">
        <p14:creationId xmlns:p14="http://schemas.microsoft.com/office/powerpoint/2010/main" val="2789992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26623" y="3135086"/>
            <a:ext cx="8559377" cy="1715983"/>
          </a:xfrm>
        </p:spPr>
        <p:txBody>
          <a:bodyPr/>
          <a:lstStyle/>
          <a:p>
            <a:r>
              <a:rPr lang="en-GB" dirty="0"/>
              <a:t>8. Update from COST Association (KM)</a:t>
            </a:r>
            <a:endParaRPr lang="fr-FR" dirty="0"/>
          </a:p>
        </p:txBody>
      </p:sp>
      <p:sp>
        <p:nvSpPr>
          <p:cNvPr id="7" name="TextBox 6">
            <a:extLst>
              <a:ext uri="{FF2B5EF4-FFF2-40B4-BE49-F238E27FC236}">
                <a16:creationId xmlns:a16="http://schemas.microsoft.com/office/drawing/2014/main" id="{98E4125F-A990-4FAF-AD7D-0DC552E54283}"/>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Tree>
    <p:extLst>
      <p:ext uri="{BB962C8B-B14F-4D97-AF65-F5344CB8AC3E}">
        <p14:creationId xmlns:p14="http://schemas.microsoft.com/office/powerpoint/2010/main" val="3438158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E842D-7BE2-4EAA-9694-D6DB3E9785EC}"/>
              </a:ext>
            </a:extLst>
          </p:cNvPr>
          <p:cNvSpPr>
            <a:spLocks noGrp="1"/>
          </p:cNvSpPr>
          <p:nvPr>
            <p:ph type="title"/>
          </p:nvPr>
        </p:nvSpPr>
        <p:spPr/>
        <p:txBody>
          <a:bodyPr/>
          <a:lstStyle/>
          <a:p>
            <a:r>
              <a:rPr lang="en-GB" dirty="0"/>
              <a:t>Please see PDF below</a:t>
            </a:r>
          </a:p>
        </p:txBody>
      </p:sp>
      <p:sp>
        <p:nvSpPr>
          <p:cNvPr id="4" name="TextBox 3">
            <a:extLst>
              <a:ext uri="{FF2B5EF4-FFF2-40B4-BE49-F238E27FC236}">
                <a16:creationId xmlns:a16="http://schemas.microsoft.com/office/drawing/2014/main" id="{99E892DB-190D-4FDF-87FF-CE53B8D0F04A}"/>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graphicFrame>
        <p:nvGraphicFramePr>
          <p:cNvPr id="5" name="Object 4">
            <a:extLst>
              <a:ext uri="{FF2B5EF4-FFF2-40B4-BE49-F238E27FC236}">
                <a16:creationId xmlns:a16="http://schemas.microsoft.com/office/drawing/2014/main" id="{2895F4DE-0BDA-44D4-BBD8-D53054171DA6}"/>
              </a:ext>
            </a:extLst>
          </p:cNvPr>
          <p:cNvGraphicFramePr>
            <a:graphicFrameLocks noChangeAspect="1"/>
          </p:cNvGraphicFramePr>
          <p:nvPr>
            <p:extLst>
              <p:ext uri="{D42A27DB-BD31-4B8C-83A1-F6EECF244321}">
                <p14:modId xmlns:p14="http://schemas.microsoft.com/office/powerpoint/2010/main" val="1654368434"/>
              </p:ext>
            </p:extLst>
          </p:nvPr>
        </p:nvGraphicFramePr>
        <p:xfrm>
          <a:off x="3283711" y="3132791"/>
          <a:ext cx="5503942" cy="1593850"/>
        </p:xfrm>
        <a:graphic>
          <a:graphicData uri="http://schemas.openxmlformats.org/presentationml/2006/ole">
            <mc:AlternateContent xmlns:mc="http://schemas.openxmlformats.org/markup-compatibility/2006">
              <mc:Choice xmlns:v="urn:schemas-microsoft-com:vml" Requires="v">
                <p:oleObj name="Packager Shell Object" showAsIcon="1" r:id="rId2" imgW="1523520" imgH="441000" progId="Package">
                  <p:embed/>
                </p:oleObj>
              </mc:Choice>
              <mc:Fallback>
                <p:oleObj name="Packager Shell Object" showAsIcon="1" r:id="rId2" imgW="1523520" imgH="441000" progId="Package">
                  <p:embed/>
                  <p:pic>
                    <p:nvPicPr>
                      <p:cNvPr id="5" name="Object 4">
                        <a:extLst>
                          <a:ext uri="{FF2B5EF4-FFF2-40B4-BE49-F238E27FC236}">
                            <a16:creationId xmlns:a16="http://schemas.microsoft.com/office/drawing/2014/main" id="{2895F4DE-0BDA-44D4-BBD8-D53054171DA6}"/>
                          </a:ext>
                        </a:extLst>
                      </p:cNvPr>
                      <p:cNvPicPr/>
                      <p:nvPr/>
                    </p:nvPicPr>
                    <p:blipFill>
                      <a:blip r:embed="rId3"/>
                      <a:stretch>
                        <a:fillRect/>
                      </a:stretch>
                    </p:blipFill>
                    <p:spPr>
                      <a:xfrm>
                        <a:off x="3283711" y="3132791"/>
                        <a:ext cx="5503942" cy="1593850"/>
                      </a:xfrm>
                      <a:prstGeom prst="rect">
                        <a:avLst/>
                      </a:prstGeom>
                    </p:spPr>
                  </p:pic>
                </p:oleObj>
              </mc:Fallback>
            </mc:AlternateContent>
          </a:graphicData>
        </a:graphic>
      </p:graphicFrame>
    </p:spTree>
    <p:extLst>
      <p:ext uri="{BB962C8B-B14F-4D97-AF65-F5344CB8AC3E}">
        <p14:creationId xmlns:p14="http://schemas.microsoft.com/office/powerpoint/2010/main" val="3793582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26623" y="3135086"/>
            <a:ext cx="8559377" cy="1715983"/>
          </a:xfrm>
        </p:spPr>
        <p:txBody>
          <a:bodyPr/>
          <a:lstStyle/>
          <a:p>
            <a:r>
              <a:rPr lang="en-GB" dirty="0"/>
              <a:t>9. Update from Working Groups</a:t>
            </a:r>
            <a:endParaRPr lang="fr-FR" dirty="0"/>
          </a:p>
        </p:txBody>
      </p:sp>
      <p:sp>
        <p:nvSpPr>
          <p:cNvPr id="7" name="TextBox 6">
            <a:extLst>
              <a:ext uri="{FF2B5EF4-FFF2-40B4-BE49-F238E27FC236}">
                <a16:creationId xmlns:a16="http://schemas.microsoft.com/office/drawing/2014/main" id="{98E4125F-A990-4FAF-AD7D-0DC552E54283}"/>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
        <p:nvSpPr>
          <p:cNvPr id="4" name="Subtitle 2">
            <a:extLst>
              <a:ext uri="{FF2B5EF4-FFF2-40B4-BE49-F238E27FC236}">
                <a16:creationId xmlns:a16="http://schemas.microsoft.com/office/drawing/2014/main" id="{2BE8B176-6B25-4040-9CA2-3FABD5473D74}"/>
              </a:ext>
            </a:extLst>
          </p:cNvPr>
          <p:cNvSpPr>
            <a:spLocks noGrp="1"/>
          </p:cNvSpPr>
          <p:nvPr>
            <p:ph type="subTitle" idx="1"/>
          </p:nvPr>
        </p:nvSpPr>
        <p:spPr>
          <a:xfrm>
            <a:off x="2226623" y="4982795"/>
            <a:ext cx="8136578" cy="1531257"/>
          </a:xfrm>
        </p:spPr>
        <p:txBody>
          <a:bodyPr>
            <a:normAutofit/>
          </a:bodyPr>
          <a:lstStyle/>
          <a:p>
            <a:pPr algn="l"/>
            <a:r>
              <a:rPr lang="en-US" dirty="0"/>
              <a:t>Name: Chiara Bisagni </a:t>
            </a:r>
          </a:p>
          <a:p>
            <a:pPr algn="l"/>
            <a:r>
              <a:rPr lang="en-US" dirty="0"/>
              <a:t>Organization: Delft University of Technology, Netherlands</a:t>
            </a:r>
          </a:p>
          <a:p>
            <a:pPr algn="l"/>
            <a:r>
              <a:rPr lang="en-US" dirty="0"/>
              <a:t>Email: c.bisagni@tudelft.nl</a:t>
            </a:r>
            <a:endParaRPr lang="en-GB" dirty="0"/>
          </a:p>
        </p:txBody>
      </p:sp>
    </p:spTree>
    <p:extLst>
      <p:ext uri="{BB962C8B-B14F-4D97-AF65-F5344CB8AC3E}">
        <p14:creationId xmlns:p14="http://schemas.microsoft.com/office/powerpoint/2010/main" val="1034812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26623" y="3135086"/>
            <a:ext cx="8559377" cy="1715983"/>
          </a:xfrm>
        </p:spPr>
        <p:txBody>
          <a:bodyPr/>
          <a:lstStyle/>
          <a:p>
            <a:r>
              <a:rPr lang="en-GB" dirty="0"/>
              <a:t>Working Groups One</a:t>
            </a:r>
            <a:endParaRPr lang="fr-FR" dirty="0"/>
          </a:p>
        </p:txBody>
      </p:sp>
      <p:sp>
        <p:nvSpPr>
          <p:cNvPr id="7" name="TextBox 6">
            <a:extLst>
              <a:ext uri="{FF2B5EF4-FFF2-40B4-BE49-F238E27FC236}">
                <a16:creationId xmlns:a16="http://schemas.microsoft.com/office/drawing/2014/main" id="{98E4125F-A990-4FAF-AD7D-0DC552E54283}"/>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
        <p:nvSpPr>
          <p:cNvPr id="4" name="Subtitle 2">
            <a:extLst>
              <a:ext uri="{FF2B5EF4-FFF2-40B4-BE49-F238E27FC236}">
                <a16:creationId xmlns:a16="http://schemas.microsoft.com/office/drawing/2014/main" id="{FA8A4904-B168-44A9-812A-2EB7BA6CA52C}"/>
              </a:ext>
            </a:extLst>
          </p:cNvPr>
          <p:cNvSpPr>
            <a:spLocks noGrp="1"/>
          </p:cNvSpPr>
          <p:nvPr>
            <p:ph type="subTitle" idx="1"/>
          </p:nvPr>
        </p:nvSpPr>
        <p:spPr>
          <a:xfrm>
            <a:off x="2226623" y="5043615"/>
            <a:ext cx="8136578" cy="1531257"/>
          </a:xfrm>
        </p:spPr>
        <p:txBody>
          <a:bodyPr>
            <a:normAutofit/>
          </a:bodyPr>
          <a:lstStyle/>
          <a:p>
            <a:pPr algn="l"/>
            <a:r>
              <a:rPr lang="en-US" dirty="0"/>
              <a:t>Name: Chiara Bisagni </a:t>
            </a:r>
          </a:p>
          <a:p>
            <a:pPr algn="l"/>
            <a:r>
              <a:rPr lang="en-US" dirty="0"/>
              <a:t>Organization: Delft University of Technology, Netherlands</a:t>
            </a:r>
          </a:p>
          <a:p>
            <a:pPr algn="l"/>
            <a:r>
              <a:rPr lang="en-US" dirty="0"/>
              <a:t>Email: c.bisagni@tudelft.nl</a:t>
            </a:r>
            <a:endParaRPr lang="en-GB" dirty="0"/>
          </a:p>
        </p:txBody>
      </p:sp>
    </p:spTree>
    <p:extLst>
      <p:ext uri="{BB962C8B-B14F-4D97-AF65-F5344CB8AC3E}">
        <p14:creationId xmlns:p14="http://schemas.microsoft.com/office/powerpoint/2010/main" val="2183204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FE5A-6983-44E7-B6F7-F5B42E673666}"/>
              </a:ext>
            </a:extLst>
          </p:cNvPr>
          <p:cNvSpPr>
            <a:spLocks noGrp="1"/>
          </p:cNvSpPr>
          <p:nvPr>
            <p:ph type="title"/>
          </p:nvPr>
        </p:nvSpPr>
        <p:spPr/>
        <p:txBody>
          <a:bodyPr/>
          <a:lstStyle/>
          <a:p>
            <a:r>
              <a:rPr lang="en-GB" dirty="0"/>
              <a:t>Outline</a:t>
            </a:r>
          </a:p>
        </p:txBody>
      </p:sp>
      <p:sp>
        <p:nvSpPr>
          <p:cNvPr id="3" name="Content Placeholder 2">
            <a:extLst>
              <a:ext uri="{FF2B5EF4-FFF2-40B4-BE49-F238E27FC236}">
                <a16:creationId xmlns:a16="http://schemas.microsoft.com/office/drawing/2014/main" id="{37E72826-A112-4813-A65A-022CA2CD9BA6}"/>
              </a:ext>
            </a:extLst>
          </p:cNvPr>
          <p:cNvSpPr>
            <a:spLocks noGrp="1"/>
          </p:cNvSpPr>
          <p:nvPr>
            <p:ph idx="1"/>
          </p:nvPr>
        </p:nvSpPr>
        <p:spPr/>
        <p:txBody>
          <a:bodyPr>
            <a:normAutofit/>
          </a:bodyPr>
          <a:lstStyle/>
          <a:p>
            <a:pPr>
              <a:lnSpc>
                <a:spcPct val="110000"/>
              </a:lnSpc>
            </a:pPr>
            <a:r>
              <a:rPr lang="en-GB" dirty="0"/>
              <a:t>WG1 Tasks and Gantt Chart</a:t>
            </a:r>
          </a:p>
          <a:p>
            <a:pPr>
              <a:lnSpc>
                <a:spcPct val="110000"/>
              </a:lnSpc>
            </a:pPr>
            <a:r>
              <a:rPr lang="en-US" dirty="0"/>
              <a:t>WG1 </a:t>
            </a:r>
            <a:r>
              <a:rPr lang="en-US" dirty="0" err="1"/>
              <a:t>Telecons</a:t>
            </a:r>
            <a:endParaRPr lang="en-US" dirty="0"/>
          </a:p>
          <a:p>
            <a:pPr>
              <a:lnSpc>
                <a:spcPct val="110000"/>
              </a:lnSpc>
            </a:pPr>
            <a:r>
              <a:rPr lang="en-GB" dirty="0"/>
              <a:t>T1.2 Representative Wing Structure Element</a:t>
            </a:r>
            <a:endParaRPr lang="en-US" dirty="0"/>
          </a:p>
          <a:p>
            <a:pPr>
              <a:lnSpc>
                <a:spcPct val="110000"/>
              </a:lnSpc>
            </a:pPr>
            <a:r>
              <a:rPr lang="en-US" dirty="0"/>
              <a:t>Numerical Models of the Wing Element</a:t>
            </a:r>
          </a:p>
          <a:p>
            <a:pPr>
              <a:lnSpc>
                <a:spcPct val="110000"/>
              </a:lnSpc>
            </a:pPr>
            <a:r>
              <a:rPr lang="en-GB" dirty="0"/>
              <a:t>Next Steps</a:t>
            </a:r>
            <a:endParaRPr lang="en-US" dirty="0"/>
          </a:p>
        </p:txBody>
      </p:sp>
    </p:spTree>
    <p:extLst>
      <p:ext uri="{BB962C8B-B14F-4D97-AF65-F5344CB8AC3E}">
        <p14:creationId xmlns:p14="http://schemas.microsoft.com/office/powerpoint/2010/main" val="353819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FE5A-6983-44E7-B6F7-F5B42E673666}"/>
              </a:ext>
            </a:extLst>
          </p:cNvPr>
          <p:cNvSpPr>
            <a:spLocks noGrp="1"/>
          </p:cNvSpPr>
          <p:nvPr>
            <p:ph type="title"/>
          </p:nvPr>
        </p:nvSpPr>
        <p:spPr/>
        <p:txBody>
          <a:bodyPr/>
          <a:lstStyle/>
          <a:p>
            <a:r>
              <a:rPr lang="en-GB" dirty="0"/>
              <a:t>WG1 Design, Optimisation and Integration </a:t>
            </a:r>
          </a:p>
        </p:txBody>
      </p:sp>
      <p:sp>
        <p:nvSpPr>
          <p:cNvPr id="11" name="Content Placeholder 2">
            <a:extLst>
              <a:ext uri="{FF2B5EF4-FFF2-40B4-BE49-F238E27FC236}">
                <a16:creationId xmlns:a16="http://schemas.microsoft.com/office/drawing/2014/main" id="{37E72826-A112-4813-A65A-022CA2CD9BA6}"/>
              </a:ext>
            </a:extLst>
          </p:cNvPr>
          <p:cNvSpPr>
            <a:spLocks noGrp="1"/>
          </p:cNvSpPr>
          <p:nvPr>
            <p:ph idx="1"/>
          </p:nvPr>
        </p:nvSpPr>
        <p:spPr>
          <a:xfrm>
            <a:off x="838200" y="1512000"/>
            <a:ext cx="10515600" cy="4351338"/>
          </a:xfrm>
        </p:spPr>
        <p:txBody>
          <a:bodyPr/>
          <a:lstStyle/>
          <a:p>
            <a:pPr marL="0" indent="0">
              <a:buNone/>
            </a:pPr>
            <a:r>
              <a:rPr lang="en-US" dirty="0"/>
              <a:t>This group will encompass industrial aerospace design</a:t>
            </a:r>
            <a:br>
              <a:rPr lang="en-US" dirty="0"/>
            </a:br>
            <a:r>
              <a:rPr lang="en-US" dirty="0"/>
              <a:t>engineers and experts, mathematicians, computer scientists and </a:t>
            </a:r>
            <a:r>
              <a:rPr lang="en-US" dirty="0" err="1"/>
              <a:t>optimisers</a:t>
            </a:r>
            <a:r>
              <a:rPr lang="en-US" dirty="0"/>
              <a:t> with the objective to </a:t>
            </a:r>
            <a:r>
              <a:rPr lang="en-US" dirty="0" err="1"/>
              <a:t>analyse</a:t>
            </a:r>
            <a:r>
              <a:rPr lang="en-US" dirty="0"/>
              <a:t> the requirements for integrating SHM systems at the inception of an aerospace design. </a:t>
            </a:r>
            <a:br>
              <a:rPr lang="en-US" dirty="0"/>
            </a:br>
            <a:br>
              <a:rPr lang="en-US" dirty="0"/>
            </a:br>
            <a:r>
              <a:rPr lang="en-US" dirty="0"/>
              <a:t>A significant challenge for this group is to ensure that specific aerospace requirements are communicated effectively and efficiently to the SHM system designers. </a:t>
            </a:r>
            <a:br>
              <a:rPr lang="en-US" dirty="0"/>
            </a:br>
            <a:endParaRPr lang="en-GB" dirty="0"/>
          </a:p>
        </p:txBody>
      </p:sp>
    </p:spTree>
    <p:extLst>
      <p:ext uri="{BB962C8B-B14F-4D97-AF65-F5344CB8AC3E}">
        <p14:creationId xmlns:p14="http://schemas.microsoft.com/office/powerpoint/2010/main" val="3343804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FE5A-6983-44E7-B6F7-F5B42E673666}"/>
              </a:ext>
            </a:extLst>
          </p:cNvPr>
          <p:cNvSpPr>
            <a:spLocks noGrp="1"/>
          </p:cNvSpPr>
          <p:nvPr>
            <p:ph type="title"/>
          </p:nvPr>
        </p:nvSpPr>
        <p:spPr/>
        <p:txBody>
          <a:bodyPr/>
          <a:lstStyle/>
          <a:p>
            <a:r>
              <a:rPr lang="en-GB" dirty="0"/>
              <a:t>WG1 Tasks and Gantt Chart</a:t>
            </a:r>
          </a:p>
        </p:txBody>
      </p:sp>
      <p:sp>
        <p:nvSpPr>
          <p:cNvPr id="5" name="Title 4">
            <a:extLst>
              <a:ext uri="{FF2B5EF4-FFF2-40B4-BE49-F238E27FC236}">
                <a16:creationId xmlns:a16="http://schemas.microsoft.com/office/drawing/2014/main" id="{FDB5C4E8-8469-4CD0-A244-E14F1E830DE5}"/>
              </a:ext>
            </a:extLst>
          </p:cNvPr>
          <p:cNvSpPr txBox="1">
            <a:spLocks/>
          </p:cNvSpPr>
          <p:nvPr/>
        </p:nvSpPr>
        <p:spPr>
          <a:xfrm>
            <a:off x="726932" y="1512000"/>
            <a:ext cx="11060932" cy="2071025"/>
          </a:xfrm>
          <a:prstGeom prst="rect">
            <a:avLst/>
          </a:prstGeom>
        </p:spPr>
        <p:txBody>
          <a:bodyPr/>
          <a:lstStyle>
            <a:lvl1pPr algn="l" defTabSz="914400" rtl="0" eaLnBrk="1" latinLnBrk="0" hangingPunct="1">
              <a:lnSpc>
                <a:spcPct val="90000"/>
              </a:lnSpc>
              <a:spcBef>
                <a:spcPct val="0"/>
              </a:spcBef>
              <a:buNone/>
              <a:defRPr sz="2800" b="1" i="0" kern="1200" baseline="0">
                <a:solidFill>
                  <a:schemeClr val="tx2"/>
                </a:solidFill>
                <a:latin typeface="Arial" charset="0"/>
                <a:ea typeface="Arial" charset="0"/>
                <a:cs typeface="Arial" charset="0"/>
              </a:defRPr>
            </a:lvl1pPr>
          </a:lstStyle>
          <a:p>
            <a:pPr>
              <a:spcBef>
                <a:spcPts val="1200"/>
              </a:spcBef>
            </a:pPr>
            <a:r>
              <a:rPr lang="en-GB" sz="2000" dirty="0">
                <a:solidFill>
                  <a:schemeClr val="tx1"/>
                </a:solidFill>
              </a:rPr>
              <a:t>T1.1</a:t>
            </a:r>
            <a:r>
              <a:rPr lang="en-GB" sz="2000" b="0" dirty="0">
                <a:solidFill>
                  <a:schemeClr val="tx1"/>
                </a:solidFill>
              </a:rPr>
              <a:t>: </a:t>
            </a:r>
            <a:r>
              <a:rPr lang="en-GB" sz="2000" dirty="0">
                <a:solidFill>
                  <a:schemeClr val="tx1"/>
                </a:solidFill>
              </a:rPr>
              <a:t>Increase industry participation </a:t>
            </a:r>
            <a:r>
              <a:rPr lang="en-GB" sz="2000" b="0" dirty="0">
                <a:solidFill>
                  <a:schemeClr val="tx1"/>
                </a:solidFill>
              </a:rPr>
              <a:t>through promotion and dissemination at trade shows, utilising existing participant contacts and the establishment of a social network ODIN group. </a:t>
            </a:r>
            <a:br>
              <a:rPr lang="en-GB" sz="2000" b="0" dirty="0">
                <a:solidFill>
                  <a:schemeClr val="tx1"/>
                </a:solidFill>
              </a:rPr>
            </a:br>
            <a:br>
              <a:rPr lang="en-GB" sz="2000" b="0" dirty="0">
                <a:solidFill>
                  <a:schemeClr val="tx1"/>
                </a:solidFill>
              </a:rPr>
            </a:br>
            <a:r>
              <a:rPr lang="en-GB" sz="2000" dirty="0">
                <a:solidFill>
                  <a:schemeClr val="tx1"/>
                </a:solidFill>
              </a:rPr>
              <a:t>T1.2</a:t>
            </a:r>
            <a:r>
              <a:rPr lang="en-GB" sz="2000" b="0" dirty="0">
                <a:solidFill>
                  <a:schemeClr val="tx1"/>
                </a:solidFill>
              </a:rPr>
              <a:t>: Establish design criteria, based on industry requirements for </a:t>
            </a:r>
            <a:r>
              <a:rPr lang="en-GB" sz="2000" dirty="0">
                <a:solidFill>
                  <a:schemeClr val="tx1"/>
                </a:solidFill>
              </a:rPr>
              <a:t>a representative wing structure element</a:t>
            </a:r>
            <a:r>
              <a:rPr lang="en-GB" sz="2000" b="0" dirty="0">
                <a:solidFill>
                  <a:schemeClr val="tx1"/>
                </a:solidFill>
              </a:rPr>
              <a:t>. This will include geometry, loading, temperature etc. These criteria will be disseminated widely to increase network/WG1 participation. The data can then be used as the starting point for firstly optimisation due to loading and subsequently for an SHM system. </a:t>
            </a:r>
            <a:br>
              <a:rPr lang="en-GB" sz="2000" dirty="0">
                <a:solidFill>
                  <a:schemeClr val="tx1"/>
                </a:solidFill>
              </a:rPr>
            </a:br>
            <a:endParaRPr lang="en-GB" sz="2000" dirty="0">
              <a:solidFill>
                <a:schemeClr val="tx1"/>
              </a:solidFill>
            </a:endParaRPr>
          </a:p>
        </p:txBody>
      </p:sp>
      <p:sp>
        <p:nvSpPr>
          <p:cNvPr id="7" name="Title 4">
            <a:extLst>
              <a:ext uri="{FF2B5EF4-FFF2-40B4-BE49-F238E27FC236}">
                <a16:creationId xmlns:a16="http://schemas.microsoft.com/office/drawing/2014/main" id="{FDB5C4E8-8469-4CD0-A244-E14F1E830DE5}"/>
              </a:ext>
            </a:extLst>
          </p:cNvPr>
          <p:cNvSpPr txBox="1">
            <a:spLocks/>
          </p:cNvSpPr>
          <p:nvPr/>
        </p:nvSpPr>
        <p:spPr>
          <a:xfrm>
            <a:off x="726932" y="3578227"/>
            <a:ext cx="4343832" cy="2154793"/>
          </a:xfrm>
          <a:prstGeom prst="rect">
            <a:avLst/>
          </a:prstGeom>
        </p:spPr>
        <p:txBody>
          <a:bodyPr/>
          <a:lstStyle>
            <a:lvl1pPr algn="l" defTabSz="914400" rtl="0" eaLnBrk="1" latinLnBrk="0" hangingPunct="1">
              <a:lnSpc>
                <a:spcPct val="90000"/>
              </a:lnSpc>
              <a:spcBef>
                <a:spcPct val="0"/>
              </a:spcBef>
              <a:buNone/>
              <a:defRPr sz="2800" b="1" i="0" kern="1200" baseline="0">
                <a:solidFill>
                  <a:schemeClr val="tx2"/>
                </a:solidFill>
                <a:latin typeface="Arial" charset="0"/>
                <a:ea typeface="Arial" charset="0"/>
                <a:cs typeface="Arial" charset="0"/>
              </a:defRPr>
            </a:lvl1pPr>
          </a:lstStyle>
          <a:p>
            <a:pPr>
              <a:spcBef>
                <a:spcPts val="0"/>
              </a:spcBef>
            </a:pPr>
            <a:r>
              <a:rPr lang="en-GB" sz="2000" dirty="0">
                <a:solidFill>
                  <a:schemeClr val="tx1"/>
                </a:solidFill>
              </a:rPr>
              <a:t>T1.3</a:t>
            </a:r>
            <a:r>
              <a:rPr lang="en-GB" sz="2000" b="0" dirty="0">
                <a:solidFill>
                  <a:schemeClr val="tx1"/>
                </a:solidFill>
              </a:rPr>
              <a:t>: Development of </a:t>
            </a:r>
            <a:r>
              <a:rPr lang="en-GB" sz="2000" dirty="0">
                <a:solidFill>
                  <a:schemeClr val="tx1"/>
                </a:solidFill>
              </a:rPr>
              <a:t>optimisation strategies and guidelines </a:t>
            </a:r>
            <a:r>
              <a:rPr lang="en-GB" sz="2000" b="0" dirty="0">
                <a:solidFill>
                  <a:schemeClr val="tx1"/>
                </a:solidFill>
              </a:rPr>
              <a:t>for systems and structures and design of demonstrator wing section.</a:t>
            </a:r>
            <a:br>
              <a:rPr lang="en-GB" sz="2000" b="0" dirty="0">
                <a:solidFill>
                  <a:schemeClr val="tx1"/>
                </a:solidFill>
              </a:rPr>
            </a:br>
            <a:endParaRPr lang="en-GB" sz="2000" b="0" dirty="0">
              <a:solidFill>
                <a:schemeClr val="tx1"/>
              </a:solidFill>
            </a:endParaRPr>
          </a:p>
          <a:p>
            <a:pPr>
              <a:spcBef>
                <a:spcPts val="0"/>
              </a:spcBef>
            </a:pPr>
            <a:r>
              <a:rPr lang="en-GB" sz="2000" dirty="0">
                <a:solidFill>
                  <a:schemeClr val="tx1"/>
                </a:solidFill>
              </a:rPr>
              <a:t>T1.4</a:t>
            </a:r>
            <a:r>
              <a:rPr lang="en-GB" sz="2000" b="0" dirty="0">
                <a:solidFill>
                  <a:schemeClr val="tx1"/>
                </a:solidFill>
              </a:rPr>
              <a:t>: </a:t>
            </a:r>
            <a:r>
              <a:rPr lang="en-GB" sz="2000" dirty="0">
                <a:solidFill>
                  <a:schemeClr val="tx1"/>
                </a:solidFill>
              </a:rPr>
              <a:t>Dissemination</a:t>
            </a:r>
            <a:r>
              <a:rPr lang="en-GB" sz="2000" b="0" dirty="0">
                <a:solidFill>
                  <a:schemeClr val="tx1"/>
                </a:solidFill>
              </a:rPr>
              <a:t> of work group findings including industry guidelines through conference, trade shows, workshops and industrial seminars.</a:t>
            </a:r>
            <a:br>
              <a:rPr lang="en-GB" sz="2000" b="0" dirty="0">
                <a:solidFill>
                  <a:schemeClr val="tx1"/>
                </a:solidFill>
              </a:rPr>
            </a:br>
            <a:br>
              <a:rPr lang="en-GB" sz="2000" dirty="0">
                <a:solidFill>
                  <a:schemeClr val="tx1"/>
                </a:solidFill>
              </a:rPr>
            </a:br>
            <a:br>
              <a:rPr lang="en-GB" sz="2000" dirty="0">
                <a:solidFill>
                  <a:schemeClr val="tx1"/>
                </a:solidFill>
              </a:rPr>
            </a:br>
            <a:br>
              <a:rPr lang="en-GB" sz="2000" dirty="0">
                <a:solidFill>
                  <a:schemeClr val="tx1"/>
                </a:solidFill>
              </a:rPr>
            </a:br>
            <a:endParaRPr lang="en-GB" sz="2000" dirty="0">
              <a:solidFill>
                <a:schemeClr val="tx1"/>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69163" y="3736755"/>
            <a:ext cx="7026177" cy="2384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8404061" y="3479985"/>
            <a:ext cx="0" cy="275455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404061" y="3452277"/>
            <a:ext cx="1309782" cy="369332"/>
          </a:xfrm>
          <a:prstGeom prst="rect">
            <a:avLst/>
          </a:prstGeom>
          <a:noFill/>
        </p:spPr>
        <p:txBody>
          <a:bodyPr wrap="none" rtlCol="0">
            <a:spAutoFit/>
          </a:bodyPr>
          <a:lstStyle/>
          <a:p>
            <a:r>
              <a:rPr lang="en-US" dirty="0">
                <a:solidFill>
                  <a:srgbClr val="FF0000"/>
                </a:solidFill>
              </a:rPr>
              <a:t>March 2021</a:t>
            </a:r>
          </a:p>
        </p:txBody>
      </p:sp>
    </p:spTree>
    <p:extLst>
      <p:ext uri="{BB962C8B-B14F-4D97-AF65-F5344CB8AC3E}">
        <p14:creationId xmlns:p14="http://schemas.microsoft.com/office/powerpoint/2010/main" val="1441383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FE5A-6983-44E7-B6F7-F5B42E673666}"/>
              </a:ext>
            </a:extLst>
          </p:cNvPr>
          <p:cNvSpPr>
            <a:spLocks noGrp="1"/>
          </p:cNvSpPr>
          <p:nvPr>
            <p:ph type="title"/>
          </p:nvPr>
        </p:nvSpPr>
        <p:spPr/>
        <p:txBody>
          <a:bodyPr/>
          <a:lstStyle/>
          <a:p>
            <a:r>
              <a:rPr lang="en-GB" dirty="0"/>
              <a:t>WG1 </a:t>
            </a:r>
            <a:r>
              <a:rPr lang="en-GB" dirty="0" err="1"/>
              <a:t>Telecons</a:t>
            </a:r>
            <a:r>
              <a:rPr lang="en-GB" dirty="0"/>
              <a:t> </a:t>
            </a:r>
          </a:p>
        </p:txBody>
      </p:sp>
      <p:sp>
        <p:nvSpPr>
          <p:cNvPr id="3" name="Content Placeholder 2"/>
          <p:cNvSpPr>
            <a:spLocks noGrp="1"/>
          </p:cNvSpPr>
          <p:nvPr>
            <p:ph idx="1"/>
          </p:nvPr>
        </p:nvSpPr>
        <p:spPr>
          <a:xfrm>
            <a:off x="838200" y="1512000"/>
            <a:ext cx="10515600" cy="4351338"/>
          </a:xfrm>
        </p:spPr>
        <p:txBody>
          <a:bodyPr>
            <a:normAutofit fontScale="92500" lnSpcReduction="20000"/>
          </a:bodyPr>
          <a:lstStyle/>
          <a:p>
            <a:pPr>
              <a:lnSpc>
                <a:spcPct val="120000"/>
              </a:lnSpc>
              <a:spcBef>
                <a:spcPts val="600"/>
              </a:spcBef>
            </a:pPr>
            <a:r>
              <a:rPr lang="en-US" dirty="0"/>
              <a:t>April 2, 2020 </a:t>
            </a:r>
          </a:p>
          <a:p>
            <a:pPr>
              <a:lnSpc>
                <a:spcPct val="120000"/>
              </a:lnSpc>
              <a:spcBef>
                <a:spcPts val="600"/>
              </a:spcBef>
            </a:pPr>
            <a:r>
              <a:rPr lang="en-US" dirty="0"/>
              <a:t>July 6, 2020</a:t>
            </a:r>
          </a:p>
          <a:p>
            <a:pPr>
              <a:lnSpc>
                <a:spcPct val="120000"/>
              </a:lnSpc>
              <a:spcBef>
                <a:spcPts val="600"/>
              </a:spcBef>
            </a:pPr>
            <a:r>
              <a:rPr lang="en-US" dirty="0"/>
              <a:t>October 12, 2020</a:t>
            </a:r>
          </a:p>
          <a:p>
            <a:pPr lvl="1">
              <a:lnSpc>
                <a:spcPct val="120000"/>
              </a:lnSpc>
              <a:spcBef>
                <a:spcPts val="600"/>
              </a:spcBef>
            </a:pPr>
            <a:r>
              <a:rPr lang="en-US" sz="2800" dirty="0"/>
              <a:t>Between 20 and 25 participants in each </a:t>
            </a:r>
            <a:r>
              <a:rPr lang="en-US" sz="2800" dirty="0" err="1"/>
              <a:t>telecon</a:t>
            </a:r>
            <a:endParaRPr lang="en-US" sz="2800" dirty="0"/>
          </a:p>
          <a:p>
            <a:pPr>
              <a:lnSpc>
                <a:spcPct val="120000"/>
              </a:lnSpc>
              <a:spcBef>
                <a:spcPts val="600"/>
              </a:spcBef>
            </a:pPr>
            <a:endParaRPr lang="en-US" dirty="0"/>
          </a:p>
          <a:p>
            <a:pPr>
              <a:lnSpc>
                <a:spcPct val="120000"/>
              </a:lnSpc>
              <a:spcBef>
                <a:spcPts val="600"/>
              </a:spcBef>
            </a:pPr>
            <a:r>
              <a:rPr lang="en-US" dirty="0"/>
              <a:t>November 26, 2021</a:t>
            </a:r>
          </a:p>
          <a:p>
            <a:pPr>
              <a:lnSpc>
                <a:spcPct val="120000"/>
              </a:lnSpc>
              <a:spcBef>
                <a:spcPts val="600"/>
              </a:spcBef>
            </a:pPr>
            <a:r>
              <a:rPr lang="en-US" dirty="0"/>
              <a:t>March 8, 2021</a:t>
            </a:r>
          </a:p>
          <a:p>
            <a:pPr lvl="1">
              <a:lnSpc>
                <a:spcPct val="120000"/>
              </a:lnSpc>
              <a:spcBef>
                <a:spcPts val="600"/>
              </a:spcBef>
            </a:pPr>
            <a:r>
              <a:rPr lang="en-US" sz="2800" dirty="0"/>
              <a:t>Partners working on the design, optimization and testing of the representative wing structure element</a:t>
            </a:r>
          </a:p>
          <a:p>
            <a:pPr>
              <a:lnSpc>
                <a:spcPct val="120000"/>
              </a:lnSpc>
              <a:spcBef>
                <a:spcPts val="600"/>
              </a:spcBef>
            </a:pPr>
            <a:endParaRPr lang="en-GB" dirty="0"/>
          </a:p>
        </p:txBody>
      </p:sp>
    </p:spTree>
    <p:extLst>
      <p:ext uri="{BB962C8B-B14F-4D97-AF65-F5344CB8AC3E}">
        <p14:creationId xmlns:p14="http://schemas.microsoft.com/office/powerpoint/2010/main" val="2157590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26623" y="3135086"/>
            <a:ext cx="8559377" cy="1715983"/>
          </a:xfrm>
        </p:spPr>
        <p:txBody>
          <a:bodyPr/>
          <a:lstStyle/>
          <a:p>
            <a:r>
              <a:rPr lang="en-GB" dirty="0"/>
              <a:t>2. Quorum? </a:t>
            </a:r>
            <a:endParaRPr lang="fr-FR" dirty="0"/>
          </a:p>
        </p:txBody>
      </p:sp>
      <p:sp>
        <p:nvSpPr>
          <p:cNvPr id="7" name="TextBox 6">
            <a:extLst>
              <a:ext uri="{FF2B5EF4-FFF2-40B4-BE49-F238E27FC236}">
                <a16:creationId xmlns:a16="http://schemas.microsoft.com/office/drawing/2014/main" id="{98E4125F-A990-4FAF-AD7D-0DC552E54283}"/>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Tree>
    <p:extLst>
      <p:ext uri="{BB962C8B-B14F-4D97-AF65-F5344CB8AC3E}">
        <p14:creationId xmlns:p14="http://schemas.microsoft.com/office/powerpoint/2010/main" val="2102331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FE5A-6983-44E7-B6F7-F5B42E673666}"/>
              </a:ext>
            </a:extLst>
          </p:cNvPr>
          <p:cNvSpPr>
            <a:spLocks noGrp="1"/>
          </p:cNvSpPr>
          <p:nvPr>
            <p:ph type="title"/>
          </p:nvPr>
        </p:nvSpPr>
        <p:spPr/>
        <p:txBody>
          <a:bodyPr>
            <a:normAutofit/>
          </a:bodyPr>
          <a:lstStyle/>
          <a:p>
            <a:r>
              <a:rPr lang="en-GB" dirty="0"/>
              <a:t>T1.2 Representative Wing Structure Element</a:t>
            </a:r>
          </a:p>
        </p:txBody>
      </p:sp>
      <p:sp>
        <p:nvSpPr>
          <p:cNvPr id="8" name="Content Placeholder 2"/>
          <p:cNvSpPr>
            <a:spLocks noGrp="1"/>
          </p:cNvSpPr>
          <p:nvPr>
            <p:ph idx="1"/>
          </p:nvPr>
        </p:nvSpPr>
        <p:spPr>
          <a:xfrm>
            <a:off x="838200" y="1512000"/>
            <a:ext cx="5802745" cy="4351338"/>
          </a:xfrm>
        </p:spPr>
        <p:txBody>
          <a:bodyPr>
            <a:normAutofit fontScale="85000" lnSpcReduction="20000"/>
          </a:bodyPr>
          <a:lstStyle/>
          <a:p>
            <a:pPr>
              <a:lnSpc>
                <a:spcPct val="120000"/>
              </a:lnSpc>
              <a:spcBef>
                <a:spcPts val="600"/>
              </a:spcBef>
            </a:pPr>
            <a:r>
              <a:rPr lang="en-GB" dirty="0"/>
              <a:t>A representative wing structure element has been identified</a:t>
            </a:r>
          </a:p>
          <a:p>
            <a:pPr>
              <a:lnSpc>
                <a:spcPct val="120000"/>
              </a:lnSpc>
              <a:spcBef>
                <a:spcPts val="600"/>
              </a:spcBef>
            </a:pPr>
            <a:r>
              <a:rPr lang="en-GB" dirty="0"/>
              <a:t>The wing element is ready to be manufactured, and then will tested, at Cardiff University</a:t>
            </a:r>
          </a:p>
          <a:p>
            <a:pPr>
              <a:lnSpc>
                <a:spcPct val="120000"/>
              </a:lnSpc>
              <a:spcBef>
                <a:spcPts val="600"/>
              </a:spcBef>
            </a:pPr>
            <a:r>
              <a:rPr lang="en-GB" dirty="0"/>
              <a:t>A few partners are working on numerical models</a:t>
            </a:r>
          </a:p>
          <a:p>
            <a:pPr>
              <a:lnSpc>
                <a:spcPct val="120000"/>
              </a:lnSpc>
              <a:spcBef>
                <a:spcPts val="600"/>
              </a:spcBef>
            </a:pPr>
            <a:r>
              <a:rPr lang="en-GB" dirty="0"/>
              <a:t>The wing element will be analysed, then optimised, firstly optimisation due to loading and subsequently for an SHM system</a:t>
            </a:r>
          </a:p>
          <a:p>
            <a:pPr>
              <a:lnSpc>
                <a:spcPct val="120000"/>
              </a:lnSpc>
              <a:spcBef>
                <a:spcPts val="600"/>
              </a:spcBef>
            </a:pPr>
            <a:endParaRPr lang="en-GB"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83673" y="3956649"/>
            <a:ext cx="5448300" cy="2095500"/>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83673" y="1949264"/>
            <a:ext cx="5334712" cy="1873077"/>
          </a:xfrm>
          <a:prstGeom prst="rect">
            <a:avLst/>
          </a:prstGeom>
          <a:noFill/>
        </p:spPr>
      </p:pic>
    </p:spTree>
    <p:extLst>
      <p:ext uri="{BB962C8B-B14F-4D97-AF65-F5344CB8AC3E}">
        <p14:creationId xmlns:p14="http://schemas.microsoft.com/office/powerpoint/2010/main" val="1827117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FE5A-6983-44E7-B6F7-F5B42E673666}"/>
              </a:ext>
            </a:extLst>
          </p:cNvPr>
          <p:cNvSpPr>
            <a:spLocks noGrp="1"/>
          </p:cNvSpPr>
          <p:nvPr>
            <p:ph type="title"/>
          </p:nvPr>
        </p:nvSpPr>
        <p:spPr/>
        <p:txBody>
          <a:bodyPr>
            <a:normAutofit/>
          </a:bodyPr>
          <a:lstStyle/>
          <a:p>
            <a:r>
              <a:rPr lang="en-US" dirty="0"/>
              <a:t>Numerical Models of the Wing Element </a:t>
            </a:r>
            <a:endParaRPr lang="en-GB" dirty="0"/>
          </a:p>
        </p:txBody>
      </p:sp>
      <p:pic>
        <p:nvPicPr>
          <p:cNvPr id="7" name="Image 3"/>
          <p:cNvPicPr>
            <a:picLocks noChangeAspect="1"/>
          </p:cNvPicPr>
          <p:nvPr/>
        </p:nvPicPr>
        <p:blipFill rotWithShape="1">
          <a:blip r:embed="rId2" cstate="screen">
            <a:extLst>
              <a:ext uri="{28A0092B-C50C-407E-A947-70E740481C1C}">
                <a14:useLocalDpi xmlns:a14="http://schemas.microsoft.com/office/drawing/2010/main"/>
              </a:ext>
            </a:extLst>
          </a:blip>
          <a:srcRect l="8478" t="10647" r="13073"/>
          <a:stretch/>
        </p:blipFill>
        <p:spPr>
          <a:xfrm>
            <a:off x="173807" y="2815866"/>
            <a:ext cx="3366403" cy="1972653"/>
          </a:xfrm>
          <a:prstGeom prst="rect">
            <a:avLst/>
          </a:prstGeom>
        </p:spPr>
      </p:pic>
      <p:sp>
        <p:nvSpPr>
          <p:cNvPr id="8" name="TextBox 7"/>
          <p:cNvSpPr txBox="1"/>
          <p:nvPr/>
        </p:nvSpPr>
        <p:spPr>
          <a:xfrm>
            <a:off x="560132" y="5040000"/>
            <a:ext cx="2202719" cy="584775"/>
          </a:xfrm>
          <a:prstGeom prst="rect">
            <a:avLst/>
          </a:prstGeom>
          <a:noFill/>
        </p:spPr>
        <p:txBody>
          <a:bodyPr wrap="none" rtlCol="0">
            <a:spAutoFit/>
          </a:bodyPr>
          <a:lstStyle/>
          <a:p>
            <a:pPr algn="ctr"/>
            <a:r>
              <a:rPr lang="en-GB" sz="1600" dirty="0">
                <a:ln w="0"/>
              </a:rPr>
              <a:t>Elastic beam model </a:t>
            </a:r>
          </a:p>
          <a:p>
            <a:pPr algn="ctr"/>
            <a:r>
              <a:rPr lang="en-GB" sz="1600" dirty="0">
                <a:ln w="0"/>
              </a:rPr>
              <a:t>(</a:t>
            </a:r>
            <a:r>
              <a:rPr lang="en-GB" sz="1600" i="1" dirty="0">
                <a:ln w="0"/>
              </a:rPr>
              <a:t>INSA Rouen, France</a:t>
            </a:r>
            <a:r>
              <a:rPr lang="en-GB" sz="1600" dirty="0">
                <a:ln w="0"/>
              </a:rPr>
              <a:t>)</a:t>
            </a:r>
            <a:endParaRPr lang="en-GB" sz="1600" dirty="0"/>
          </a:p>
        </p:txBody>
      </p:sp>
      <p:sp>
        <p:nvSpPr>
          <p:cNvPr id="10" name="TextBox 9"/>
          <p:cNvSpPr txBox="1"/>
          <p:nvPr/>
        </p:nvSpPr>
        <p:spPr>
          <a:xfrm>
            <a:off x="4355886" y="5040000"/>
            <a:ext cx="2760564" cy="584775"/>
          </a:xfrm>
          <a:prstGeom prst="rect">
            <a:avLst/>
          </a:prstGeom>
          <a:noFill/>
        </p:spPr>
        <p:txBody>
          <a:bodyPr wrap="none" rtlCol="0">
            <a:spAutoFit/>
          </a:bodyPr>
          <a:lstStyle/>
          <a:p>
            <a:pPr algn="ctr"/>
            <a:r>
              <a:rPr lang="en-GB" sz="1600" dirty="0">
                <a:ln w="0"/>
              </a:rPr>
              <a:t>First bending mode - </a:t>
            </a:r>
            <a:r>
              <a:rPr lang="en-GB" sz="1600" dirty="0" err="1">
                <a:ln w="0"/>
              </a:rPr>
              <a:t>Ansys</a:t>
            </a:r>
            <a:endParaRPr lang="en-GB" sz="1600" dirty="0">
              <a:ln w="0"/>
            </a:endParaRPr>
          </a:p>
          <a:p>
            <a:pPr algn="ctr"/>
            <a:r>
              <a:rPr lang="en-GB" sz="1600" dirty="0">
                <a:ln w="0"/>
              </a:rPr>
              <a:t>(</a:t>
            </a:r>
            <a:r>
              <a:rPr lang="en-GB" sz="1600" i="1" dirty="0">
                <a:ln w="0"/>
              </a:rPr>
              <a:t>University of Belgrade, Serbia</a:t>
            </a:r>
            <a:r>
              <a:rPr lang="en-GB" sz="1600" dirty="0">
                <a:ln w="0"/>
              </a:rPr>
              <a:t>)</a:t>
            </a:r>
            <a:endParaRPr lang="en-GB" sz="1600" dirty="0"/>
          </a:p>
        </p:txBody>
      </p:sp>
      <p:pic>
        <p:nvPicPr>
          <p:cNvPr id="11" name="Immagine 3">
            <a:extLst>
              <a:ext uri="{FF2B5EF4-FFF2-40B4-BE49-F238E27FC236}">
                <a16:creationId xmlns:a16="http://schemas.microsoft.com/office/drawing/2014/main" id="{3D3D8D11-9C1A-4DC8-8700-460F7BAEEC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49570" y="2761365"/>
            <a:ext cx="4049577" cy="1972653"/>
          </a:xfrm>
          <a:prstGeom prst="rect">
            <a:avLst/>
          </a:prstGeom>
        </p:spPr>
      </p:pic>
      <p:sp>
        <p:nvSpPr>
          <p:cNvPr id="12" name="TextBox 11"/>
          <p:cNvSpPr txBox="1"/>
          <p:nvPr/>
        </p:nvSpPr>
        <p:spPr>
          <a:xfrm>
            <a:off x="7773403" y="5040000"/>
            <a:ext cx="4224170" cy="584775"/>
          </a:xfrm>
          <a:prstGeom prst="rect">
            <a:avLst/>
          </a:prstGeom>
          <a:noFill/>
        </p:spPr>
        <p:txBody>
          <a:bodyPr wrap="none" rtlCol="0">
            <a:spAutoFit/>
          </a:bodyPr>
          <a:lstStyle/>
          <a:p>
            <a:pPr algn="ctr"/>
            <a:r>
              <a:rPr lang="en-GB" sz="1600" dirty="0">
                <a:ln w="0"/>
              </a:rPr>
              <a:t>Static deformed shape - FE </a:t>
            </a:r>
            <a:r>
              <a:rPr lang="en-GB" sz="1600" dirty="0" err="1">
                <a:ln w="0"/>
              </a:rPr>
              <a:t>Abaqus</a:t>
            </a:r>
            <a:r>
              <a:rPr lang="en-GB" sz="1600" dirty="0">
                <a:ln w="0"/>
              </a:rPr>
              <a:t> </a:t>
            </a:r>
          </a:p>
          <a:p>
            <a:pPr algn="ctr"/>
            <a:r>
              <a:rPr lang="en-GB" sz="1600" dirty="0">
                <a:ln w="0"/>
              </a:rPr>
              <a:t>(</a:t>
            </a:r>
            <a:r>
              <a:rPr lang="en-GB" sz="1600" i="1" dirty="0">
                <a:ln w="0"/>
              </a:rPr>
              <a:t>Delft University of Technology, Netherlands</a:t>
            </a:r>
            <a:r>
              <a:rPr lang="en-GB" sz="1600" dirty="0">
                <a:ln w="0"/>
              </a:rPr>
              <a:t>)</a:t>
            </a:r>
            <a:endParaRPr lang="en-GB" sz="1600" dirty="0"/>
          </a:p>
        </p:txBody>
      </p:sp>
      <p:pic>
        <p:nvPicPr>
          <p:cNvPr id="13" name="Picture 12"/>
          <p:cNvPicPr/>
          <p:nvPr/>
        </p:nvPicPr>
        <p:blipFill rotWithShape="1">
          <a:blip r:embed="rId4" cstate="screen">
            <a:extLst>
              <a:ext uri="{28A0092B-C50C-407E-A947-70E740481C1C}">
                <a14:useLocalDpi xmlns:a14="http://schemas.microsoft.com/office/drawing/2010/main"/>
              </a:ext>
            </a:extLst>
          </a:blip>
          <a:srcRect/>
          <a:stretch/>
        </p:blipFill>
        <p:spPr>
          <a:xfrm>
            <a:off x="4131285" y="2901372"/>
            <a:ext cx="3380509" cy="1692637"/>
          </a:xfrm>
          <a:prstGeom prst="rect">
            <a:avLst/>
          </a:prstGeom>
        </p:spPr>
      </p:pic>
    </p:spTree>
    <p:extLst>
      <p:ext uri="{BB962C8B-B14F-4D97-AF65-F5344CB8AC3E}">
        <p14:creationId xmlns:p14="http://schemas.microsoft.com/office/powerpoint/2010/main" val="30807013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FE5A-6983-44E7-B6F7-F5B42E673666}"/>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37E72826-A112-4813-A65A-022CA2CD9BA6}"/>
              </a:ext>
            </a:extLst>
          </p:cNvPr>
          <p:cNvSpPr>
            <a:spLocks noGrp="1"/>
          </p:cNvSpPr>
          <p:nvPr>
            <p:ph idx="1"/>
          </p:nvPr>
        </p:nvSpPr>
        <p:spPr/>
        <p:txBody>
          <a:bodyPr>
            <a:normAutofit/>
          </a:bodyPr>
          <a:lstStyle/>
          <a:p>
            <a:r>
              <a:rPr lang="en-US" dirty="0"/>
              <a:t>Test of the wing element foreseen in May-June 2021</a:t>
            </a:r>
          </a:p>
          <a:p>
            <a:pPr>
              <a:lnSpc>
                <a:spcPct val="110000"/>
              </a:lnSpc>
            </a:pPr>
            <a:r>
              <a:rPr lang="en-US" dirty="0"/>
              <a:t>First joint paper hopefully before summer 2021</a:t>
            </a:r>
          </a:p>
          <a:p>
            <a:r>
              <a:rPr lang="en-US" dirty="0"/>
              <a:t>Then </a:t>
            </a:r>
            <a:r>
              <a:rPr lang="en-GB" dirty="0"/>
              <a:t>optimisation for an SHM system, close interaction with WG2</a:t>
            </a:r>
            <a:br>
              <a:rPr lang="en-US" dirty="0"/>
            </a:br>
            <a:endParaRPr lang="en-GB" dirty="0"/>
          </a:p>
        </p:txBody>
      </p:sp>
    </p:spTree>
    <p:extLst>
      <p:ext uri="{BB962C8B-B14F-4D97-AF65-F5344CB8AC3E}">
        <p14:creationId xmlns:p14="http://schemas.microsoft.com/office/powerpoint/2010/main" val="2207474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140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795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26623" y="3135086"/>
            <a:ext cx="8559377" cy="1715983"/>
          </a:xfrm>
        </p:spPr>
        <p:txBody>
          <a:bodyPr/>
          <a:lstStyle/>
          <a:p>
            <a:r>
              <a:rPr lang="en-GB" dirty="0"/>
              <a:t>5. Working Groups Two</a:t>
            </a:r>
            <a:endParaRPr lang="fr-FR" dirty="0"/>
          </a:p>
        </p:txBody>
      </p:sp>
      <p:sp>
        <p:nvSpPr>
          <p:cNvPr id="7" name="TextBox 6">
            <a:extLst>
              <a:ext uri="{FF2B5EF4-FFF2-40B4-BE49-F238E27FC236}">
                <a16:creationId xmlns:a16="http://schemas.microsoft.com/office/drawing/2014/main" id="{98E4125F-A990-4FAF-AD7D-0DC552E54283}"/>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
        <p:nvSpPr>
          <p:cNvPr id="4" name="Subtitle 2">
            <a:extLst>
              <a:ext uri="{FF2B5EF4-FFF2-40B4-BE49-F238E27FC236}">
                <a16:creationId xmlns:a16="http://schemas.microsoft.com/office/drawing/2014/main" id="{2E3B0416-FCFD-4634-B9A3-3FC4C387B640}"/>
              </a:ext>
            </a:extLst>
          </p:cNvPr>
          <p:cNvSpPr>
            <a:spLocks noGrp="1"/>
          </p:cNvSpPr>
          <p:nvPr>
            <p:ph type="subTitle" idx="1"/>
          </p:nvPr>
        </p:nvSpPr>
        <p:spPr>
          <a:xfrm>
            <a:off x="2226623" y="5043615"/>
            <a:ext cx="8136578" cy="1531257"/>
          </a:xfrm>
        </p:spPr>
        <p:txBody>
          <a:bodyPr>
            <a:normAutofit/>
          </a:bodyPr>
          <a:lstStyle/>
          <a:p>
            <a:pPr algn="l"/>
            <a:r>
              <a:rPr lang="en-US" dirty="0"/>
              <a:t>Name: </a:t>
            </a:r>
            <a:r>
              <a:rPr lang="lt-LT" dirty="0"/>
              <a:t>Elena Jasiūnienė</a:t>
            </a:r>
            <a:endParaRPr lang="en-US" dirty="0"/>
          </a:p>
          <a:p>
            <a:pPr algn="l"/>
            <a:r>
              <a:rPr lang="en-US" dirty="0"/>
              <a:t>Organization: Kaunas University of Technology, Lithuania</a:t>
            </a:r>
          </a:p>
          <a:p>
            <a:pPr algn="l"/>
            <a:r>
              <a:rPr lang="en-US" dirty="0"/>
              <a:t>Email: </a:t>
            </a:r>
            <a:r>
              <a:rPr lang="fi-FI" dirty="0"/>
              <a:t>elena.jasiuniene@ktu.lt</a:t>
            </a:r>
            <a:endParaRPr lang="en-GB" dirty="0"/>
          </a:p>
        </p:txBody>
      </p:sp>
    </p:spTree>
    <p:extLst>
      <p:ext uri="{BB962C8B-B14F-4D97-AF65-F5344CB8AC3E}">
        <p14:creationId xmlns:p14="http://schemas.microsoft.com/office/powerpoint/2010/main" val="2484469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3B3DC0-5F80-8E48-8976-CAABFC11134A}"/>
              </a:ext>
            </a:extLst>
          </p:cNvPr>
          <p:cNvSpPr>
            <a:spLocks noGrp="1"/>
          </p:cNvSpPr>
          <p:nvPr>
            <p:ph type="title"/>
          </p:nvPr>
        </p:nvSpPr>
        <p:spPr/>
        <p:txBody>
          <a:bodyPr/>
          <a:lstStyle/>
          <a:p>
            <a:r>
              <a:rPr lang="en-GB" dirty="0"/>
              <a:t>WG2 - Deliverables</a:t>
            </a:r>
          </a:p>
        </p:txBody>
      </p:sp>
      <p:sp>
        <p:nvSpPr>
          <p:cNvPr id="2" name="Content Placeholder 1">
            <a:extLst>
              <a:ext uri="{FF2B5EF4-FFF2-40B4-BE49-F238E27FC236}">
                <a16:creationId xmlns:a16="http://schemas.microsoft.com/office/drawing/2014/main" id="{DD88E632-7232-264E-9A24-4B7297D69600}"/>
              </a:ext>
            </a:extLst>
          </p:cNvPr>
          <p:cNvSpPr>
            <a:spLocks noGrp="1"/>
          </p:cNvSpPr>
          <p:nvPr>
            <p:ph idx="1"/>
          </p:nvPr>
        </p:nvSpPr>
        <p:spPr/>
        <p:txBody>
          <a:bodyPr>
            <a:normAutofit fontScale="92500" lnSpcReduction="20000"/>
          </a:bodyPr>
          <a:lstStyle/>
          <a:p>
            <a:pPr>
              <a:buFont typeface="Wingdings" pitchFamily="2" charset="2"/>
              <a:buChar char="Ø"/>
            </a:pPr>
            <a:r>
              <a:rPr lang="en-GB" dirty="0">
                <a:solidFill>
                  <a:schemeClr val="accent1"/>
                </a:solidFill>
              </a:rPr>
              <a:t>D2.1: Report/publications on the power consumption of current processing approaches and methods for delivering improvement in damage detection (Mo12);</a:t>
            </a:r>
          </a:p>
          <a:p>
            <a:r>
              <a:rPr lang="en-GB" dirty="0">
                <a:solidFill>
                  <a:schemeClr val="tx1"/>
                </a:solidFill>
              </a:rPr>
              <a:t>D2.2: Publication and dissemination of test protocols for aerospace SHM systems (Mo21);</a:t>
            </a:r>
          </a:p>
          <a:p>
            <a:r>
              <a:rPr lang="en-GB" dirty="0">
                <a:solidFill>
                  <a:schemeClr val="tx1"/>
                </a:solidFill>
              </a:rPr>
              <a:t>D2.3: Strategic plan identifying routes to TRL9 and also including state of art so future developments can be measured and assessed (Mo21); </a:t>
            </a:r>
          </a:p>
          <a:p>
            <a:r>
              <a:rPr lang="en-GB" dirty="0">
                <a:solidFill>
                  <a:schemeClr val="tx1"/>
                </a:solidFill>
              </a:rPr>
              <a:t>D2.4: Development of an online platform(OneDrive/google) for sharing validated data sets and signal processing algorithms (Mo36); </a:t>
            </a:r>
          </a:p>
          <a:p>
            <a:r>
              <a:rPr lang="en-GB" dirty="0">
                <a:solidFill>
                  <a:schemeClr val="tx1"/>
                </a:solidFill>
              </a:rPr>
              <a:t>D2.5: Publications/report of final assessment of prognosis methodologies (Mo48) </a:t>
            </a:r>
          </a:p>
          <a:p>
            <a:endParaRPr lang="en-GB" dirty="0"/>
          </a:p>
        </p:txBody>
      </p:sp>
    </p:spTree>
    <p:extLst>
      <p:ext uri="{BB962C8B-B14F-4D97-AF65-F5344CB8AC3E}">
        <p14:creationId xmlns:p14="http://schemas.microsoft.com/office/powerpoint/2010/main" val="858580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br>
              <a:rPr lang="en-US" dirty="0"/>
            </a:br>
            <a:r>
              <a:rPr lang="en-US" dirty="0"/>
              <a:t>Publishing in Process</a:t>
            </a:r>
          </a:p>
        </p:txBody>
      </p:sp>
      <p:sp>
        <p:nvSpPr>
          <p:cNvPr id="2" name="Content Placeholder 1"/>
          <p:cNvSpPr>
            <a:spLocks noGrp="1"/>
          </p:cNvSpPr>
          <p:nvPr>
            <p:ph idx="1"/>
          </p:nvPr>
        </p:nvSpPr>
        <p:spPr/>
        <p:txBody>
          <a:bodyPr>
            <a:normAutofit fontScale="92500" lnSpcReduction="20000"/>
          </a:bodyPr>
          <a:lstStyle/>
          <a:p>
            <a:r>
              <a:rPr lang="en-US" dirty="0"/>
              <a:t>Introduction</a:t>
            </a:r>
          </a:p>
          <a:p>
            <a:r>
              <a:rPr lang="en-US" dirty="0"/>
              <a:t>Monitoring tasks in aerospace</a:t>
            </a:r>
          </a:p>
          <a:p>
            <a:r>
              <a:rPr lang="en-US" dirty="0"/>
              <a:t>Defect types</a:t>
            </a:r>
          </a:p>
          <a:p>
            <a:r>
              <a:rPr lang="en-US" dirty="0"/>
              <a:t>Aerospace requirements</a:t>
            </a:r>
          </a:p>
          <a:p>
            <a:r>
              <a:rPr lang="en-US" dirty="0"/>
              <a:t>Ultrasonics</a:t>
            </a:r>
          </a:p>
          <a:p>
            <a:r>
              <a:rPr lang="en-US" dirty="0"/>
              <a:t>Vibration based monitoring</a:t>
            </a:r>
          </a:p>
          <a:p>
            <a:r>
              <a:rPr lang="en-US" dirty="0"/>
              <a:t>Acoustic emission</a:t>
            </a:r>
          </a:p>
          <a:p>
            <a:r>
              <a:rPr lang="en-US" dirty="0"/>
              <a:t>Strain monitoring</a:t>
            </a:r>
          </a:p>
          <a:p>
            <a:r>
              <a:rPr lang="en-US" dirty="0"/>
              <a:t>Data reduction</a:t>
            </a:r>
          </a:p>
          <a:p>
            <a:r>
              <a:rPr lang="en-US" dirty="0"/>
              <a:t>Conclusions</a:t>
            </a:r>
          </a:p>
          <a:p>
            <a:endParaRPr lang="en-US" dirty="0"/>
          </a:p>
        </p:txBody>
      </p:sp>
      <p:pic>
        <p:nvPicPr>
          <p:cNvPr id="6" name="Grafik 5">
            <a:extLst>
              <a:ext uri="{FF2B5EF4-FFF2-40B4-BE49-F238E27FC236}">
                <a16:creationId xmlns:a16="http://schemas.microsoft.com/office/drawing/2014/main" id="{3DA17BF0-2B4F-4D49-990C-ED8229B3C6B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14261" y="2102946"/>
            <a:ext cx="2367686" cy="3895874"/>
          </a:xfrm>
          <a:prstGeom prst="rect">
            <a:avLst/>
          </a:prstGeom>
        </p:spPr>
      </p:pic>
    </p:spTree>
    <p:extLst>
      <p:ext uri="{BB962C8B-B14F-4D97-AF65-F5344CB8AC3E}">
        <p14:creationId xmlns:p14="http://schemas.microsoft.com/office/powerpoint/2010/main" val="25282195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3B3DC0-5F80-8E48-8976-CAABFC11134A}"/>
              </a:ext>
            </a:extLst>
          </p:cNvPr>
          <p:cNvSpPr>
            <a:spLocks noGrp="1"/>
          </p:cNvSpPr>
          <p:nvPr>
            <p:ph type="title"/>
          </p:nvPr>
        </p:nvSpPr>
        <p:spPr/>
        <p:txBody>
          <a:bodyPr/>
          <a:lstStyle/>
          <a:p>
            <a:r>
              <a:rPr lang="en-GB" dirty="0"/>
              <a:t>WG2 - Deliverables</a:t>
            </a:r>
          </a:p>
        </p:txBody>
      </p:sp>
      <p:sp>
        <p:nvSpPr>
          <p:cNvPr id="2" name="Content Placeholder 1">
            <a:extLst>
              <a:ext uri="{FF2B5EF4-FFF2-40B4-BE49-F238E27FC236}">
                <a16:creationId xmlns:a16="http://schemas.microsoft.com/office/drawing/2014/main" id="{DD88E632-7232-264E-9A24-4B7297D69600}"/>
              </a:ext>
            </a:extLst>
          </p:cNvPr>
          <p:cNvSpPr>
            <a:spLocks noGrp="1"/>
          </p:cNvSpPr>
          <p:nvPr>
            <p:ph idx="1"/>
          </p:nvPr>
        </p:nvSpPr>
        <p:spPr/>
        <p:txBody>
          <a:bodyPr>
            <a:normAutofit fontScale="92500" lnSpcReduction="20000"/>
          </a:bodyPr>
          <a:lstStyle/>
          <a:p>
            <a:pPr>
              <a:buFont typeface="Wingdings" pitchFamily="2" charset="2"/>
              <a:buChar char="Ø"/>
            </a:pPr>
            <a:r>
              <a:rPr lang="en-GB" dirty="0">
                <a:solidFill>
                  <a:schemeClr val="accent1"/>
                </a:solidFill>
              </a:rPr>
              <a:t>D2.1: Report/publications on the power consumption of current processing approaches and methods for delivering improvement in damage detection (Mo12);</a:t>
            </a:r>
          </a:p>
          <a:p>
            <a:r>
              <a:rPr lang="en-GB" dirty="0">
                <a:solidFill>
                  <a:schemeClr val="tx1"/>
                </a:solidFill>
              </a:rPr>
              <a:t>D2.2: Publication and dissemination of test protocols for aerospace SHM systems (Mo21);</a:t>
            </a:r>
          </a:p>
          <a:p>
            <a:r>
              <a:rPr lang="en-GB" dirty="0">
                <a:solidFill>
                  <a:schemeClr val="tx1"/>
                </a:solidFill>
              </a:rPr>
              <a:t>D2.3: Strategic plan identifying routes to TRL9 and also including state of art so future developments can be measured and assessed (Mo21); </a:t>
            </a:r>
          </a:p>
          <a:p>
            <a:r>
              <a:rPr lang="en-GB" dirty="0">
                <a:solidFill>
                  <a:schemeClr val="tx1"/>
                </a:solidFill>
              </a:rPr>
              <a:t>D2.4: Development of an online platform(OneDrive/google) for sharing validated data sets and signal processing algorithms (Mo36); </a:t>
            </a:r>
          </a:p>
          <a:p>
            <a:r>
              <a:rPr lang="en-GB" dirty="0">
                <a:solidFill>
                  <a:schemeClr val="tx1"/>
                </a:solidFill>
              </a:rPr>
              <a:t>D2.5: Publications/report of final assessment of prognosis methodologies (Mo48) </a:t>
            </a:r>
          </a:p>
          <a:p>
            <a:endParaRPr lang="en-GB" dirty="0"/>
          </a:p>
        </p:txBody>
      </p:sp>
    </p:spTree>
    <p:extLst>
      <p:ext uri="{BB962C8B-B14F-4D97-AF65-F5344CB8AC3E}">
        <p14:creationId xmlns:p14="http://schemas.microsoft.com/office/powerpoint/2010/main" val="15912341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1"/>
                </a:solidFill>
              </a:rPr>
              <a:t>Conferences this year, which will take place</a:t>
            </a:r>
          </a:p>
        </p:txBody>
      </p:sp>
      <p:sp>
        <p:nvSpPr>
          <p:cNvPr id="2" name="Content Placeholder 1"/>
          <p:cNvSpPr>
            <a:spLocks noGrp="1"/>
          </p:cNvSpPr>
          <p:nvPr>
            <p:ph idx="1"/>
          </p:nvPr>
        </p:nvSpPr>
        <p:spPr/>
        <p:txBody>
          <a:bodyPr>
            <a:normAutofit/>
          </a:bodyPr>
          <a:lstStyle/>
          <a:p>
            <a:r>
              <a:rPr lang="en-GB" b="1" dirty="0">
                <a:solidFill>
                  <a:schemeClr val="tx1"/>
                </a:solidFill>
              </a:rPr>
              <a:t>6</a:t>
            </a:r>
            <a:r>
              <a:rPr lang="en-GB" b="1" baseline="30000" dirty="0">
                <a:solidFill>
                  <a:schemeClr val="tx1"/>
                </a:solidFill>
              </a:rPr>
              <a:t>th</a:t>
            </a:r>
            <a:r>
              <a:rPr lang="en-GB" b="1" dirty="0">
                <a:solidFill>
                  <a:schemeClr val="tx1"/>
                </a:solidFill>
              </a:rPr>
              <a:t> ICEAF International Conference of Engineering Against Failure </a:t>
            </a:r>
            <a:r>
              <a:rPr lang="en-GB" dirty="0">
                <a:solidFill>
                  <a:schemeClr val="tx1"/>
                </a:solidFill>
              </a:rPr>
              <a:t>23-25 June in </a:t>
            </a:r>
            <a:r>
              <a:rPr lang="en-GB" dirty="0" err="1">
                <a:solidFill>
                  <a:schemeClr val="tx1"/>
                </a:solidFill>
              </a:rPr>
              <a:t>Spetses</a:t>
            </a:r>
            <a:r>
              <a:rPr lang="en-GB" dirty="0">
                <a:solidFill>
                  <a:schemeClr val="tx1"/>
                </a:solidFill>
              </a:rPr>
              <a:t>, Greece in hybrid format </a:t>
            </a:r>
            <a:r>
              <a:rPr lang="en-GB" dirty="0">
                <a:solidFill>
                  <a:schemeClr val="tx1"/>
                </a:solidFill>
                <a:hlinkClick r:id="rId2"/>
              </a:rPr>
              <a:t>https://iceaf.eu/</a:t>
            </a:r>
            <a:r>
              <a:rPr lang="en-GB" dirty="0">
                <a:solidFill>
                  <a:schemeClr val="tx1"/>
                </a:solidFill>
              </a:rPr>
              <a:t> </a:t>
            </a:r>
            <a:br>
              <a:rPr lang="en-GB" dirty="0">
                <a:solidFill>
                  <a:schemeClr val="tx1"/>
                </a:solidFill>
              </a:rPr>
            </a:br>
            <a:r>
              <a:rPr lang="en-GB" dirty="0">
                <a:solidFill>
                  <a:schemeClr val="tx1"/>
                </a:solidFill>
              </a:rPr>
              <a:t>Special session " Non-Destructive Testing and Structural Health Monitoring for prevention of failure"</a:t>
            </a:r>
            <a:endParaRPr lang="en-GB" b="1" dirty="0">
              <a:solidFill>
                <a:schemeClr val="tx1"/>
              </a:solidFill>
            </a:endParaRPr>
          </a:p>
          <a:p>
            <a:r>
              <a:rPr lang="en-GB" b="1" dirty="0">
                <a:solidFill>
                  <a:schemeClr val="tx1"/>
                </a:solidFill>
              </a:rPr>
              <a:t>11th EASN Conference </a:t>
            </a:r>
            <a:r>
              <a:rPr lang="en-US" dirty="0">
                <a:solidFill>
                  <a:schemeClr val="tx1"/>
                </a:solidFill>
              </a:rPr>
              <a:t>"Innovation in Aviation &amp; Space to the Satisfaction of the European Citizens" </a:t>
            </a:r>
            <a:r>
              <a:rPr lang="en-GB" dirty="0">
                <a:solidFill>
                  <a:schemeClr val="tx1"/>
                </a:solidFill>
              </a:rPr>
              <a:t>, 1 - 4 September 2021, in hybrid format (Salerno, Italy and virtual) </a:t>
            </a:r>
            <a:r>
              <a:rPr lang="en-GB" dirty="0">
                <a:solidFill>
                  <a:schemeClr val="tx1"/>
                </a:solidFill>
                <a:hlinkClick r:id="rId3"/>
              </a:rPr>
              <a:t>https://easnconference.eu/</a:t>
            </a:r>
            <a:r>
              <a:rPr lang="en-GB" dirty="0">
                <a:solidFill>
                  <a:schemeClr val="tx1"/>
                </a:solidFill>
              </a:rPr>
              <a:t> </a:t>
            </a:r>
            <a:br>
              <a:rPr lang="en-GB" dirty="0">
                <a:solidFill>
                  <a:schemeClr val="tx1"/>
                </a:solidFill>
              </a:rPr>
            </a:br>
            <a:r>
              <a:rPr lang="en-GB" dirty="0">
                <a:solidFill>
                  <a:schemeClr val="tx1"/>
                </a:solidFill>
              </a:rPr>
              <a:t>(</a:t>
            </a:r>
            <a:r>
              <a:rPr lang="en-GB" b="1" dirty="0">
                <a:solidFill>
                  <a:schemeClr val="tx1"/>
                </a:solidFill>
              </a:rPr>
              <a:t>dedicated session to ODIN </a:t>
            </a:r>
            <a:r>
              <a:rPr lang="en-GB" dirty="0">
                <a:solidFill>
                  <a:schemeClr val="tx1"/>
                </a:solidFill>
              </a:rPr>
              <a:t>will be organized)</a:t>
            </a:r>
          </a:p>
        </p:txBody>
      </p:sp>
    </p:spTree>
    <p:extLst>
      <p:ext uri="{BB962C8B-B14F-4D97-AF65-F5344CB8AC3E}">
        <p14:creationId xmlns:p14="http://schemas.microsoft.com/office/powerpoint/2010/main" val="3784609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normAutofit/>
          </a:bodyPr>
          <a:lstStyle/>
          <a:p>
            <a:r>
              <a:rPr lang="en-US" dirty="0"/>
              <a:t>2. Quorum?</a:t>
            </a:r>
            <a:endParaRPr lang="fr-FR" dirty="0"/>
          </a:p>
        </p:txBody>
      </p:sp>
      <p:sp>
        <p:nvSpPr>
          <p:cNvPr id="4" name="TextBox 3">
            <a:extLst>
              <a:ext uri="{FF2B5EF4-FFF2-40B4-BE49-F238E27FC236}">
                <a16:creationId xmlns:a16="http://schemas.microsoft.com/office/drawing/2014/main" id="{5AE245FC-B1EA-457C-A85B-AB92ED39E09F}"/>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pic>
        <p:nvPicPr>
          <p:cNvPr id="6" name="Picture 5">
            <a:extLst>
              <a:ext uri="{FF2B5EF4-FFF2-40B4-BE49-F238E27FC236}">
                <a16:creationId xmlns:a16="http://schemas.microsoft.com/office/drawing/2014/main" id="{60CEA7BD-9BD5-4A63-8194-B66C7B882A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0" y="1501629"/>
            <a:ext cx="5839368" cy="4513278"/>
          </a:xfrm>
          <a:prstGeom prst="rect">
            <a:avLst/>
          </a:prstGeom>
        </p:spPr>
      </p:pic>
      <p:sp>
        <p:nvSpPr>
          <p:cNvPr id="7" name="Content Placeholder 6">
            <a:extLst>
              <a:ext uri="{FF2B5EF4-FFF2-40B4-BE49-F238E27FC236}">
                <a16:creationId xmlns:a16="http://schemas.microsoft.com/office/drawing/2014/main" id="{0B424B17-5D17-4676-8732-8730D647A743}"/>
              </a:ext>
            </a:extLst>
          </p:cNvPr>
          <p:cNvSpPr>
            <a:spLocks noGrp="1"/>
          </p:cNvSpPr>
          <p:nvPr>
            <p:ph idx="1"/>
          </p:nvPr>
        </p:nvSpPr>
        <p:spPr>
          <a:xfrm>
            <a:off x="838200" y="1825625"/>
            <a:ext cx="5663268" cy="4351338"/>
          </a:xfrm>
        </p:spPr>
        <p:txBody>
          <a:bodyPr/>
          <a:lstStyle/>
          <a:p>
            <a:r>
              <a:rPr lang="en-GB" dirty="0"/>
              <a:t>Verification of the presence of two-thirds of the Participating COST Countries</a:t>
            </a:r>
          </a:p>
          <a:p>
            <a:pPr lvl="1"/>
            <a:r>
              <a:rPr lang="en-US" dirty="0"/>
              <a:t>28 Participant Countries</a:t>
            </a:r>
          </a:p>
          <a:p>
            <a:pPr lvl="1"/>
            <a:r>
              <a:rPr lang="en-US" dirty="0"/>
              <a:t>Are we 18 countries?</a:t>
            </a:r>
          </a:p>
          <a:p>
            <a:endParaRPr lang="en-GB" dirty="0"/>
          </a:p>
        </p:txBody>
      </p:sp>
    </p:spTree>
    <p:extLst>
      <p:ext uri="{BB962C8B-B14F-4D97-AF65-F5344CB8AC3E}">
        <p14:creationId xmlns:p14="http://schemas.microsoft.com/office/powerpoint/2010/main" val="36899569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26623" y="3135086"/>
            <a:ext cx="8559377" cy="1715983"/>
          </a:xfrm>
        </p:spPr>
        <p:txBody>
          <a:bodyPr/>
          <a:lstStyle/>
          <a:p>
            <a:r>
              <a:rPr lang="en-GB" dirty="0"/>
              <a:t>5. Working Groups Three</a:t>
            </a:r>
            <a:endParaRPr lang="fr-FR" dirty="0"/>
          </a:p>
        </p:txBody>
      </p:sp>
      <p:sp>
        <p:nvSpPr>
          <p:cNvPr id="7" name="TextBox 6">
            <a:extLst>
              <a:ext uri="{FF2B5EF4-FFF2-40B4-BE49-F238E27FC236}">
                <a16:creationId xmlns:a16="http://schemas.microsoft.com/office/drawing/2014/main" id="{98E4125F-A990-4FAF-AD7D-0DC552E54283}"/>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
        <p:nvSpPr>
          <p:cNvPr id="4" name="Subtitle 2">
            <a:extLst>
              <a:ext uri="{FF2B5EF4-FFF2-40B4-BE49-F238E27FC236}">
                <a16:creationId xmlns:a16="http://schemas.microsoft.com/office/drawing/2014/main" id="{EED86F7C-6410-4BDA-A31D-DF6F03C21001}"/>
              </a:ext>
            </a:extLst>
          </p:cNvPr>
          <p:cNvSpPr>
            <a:spLocks noGrp="1"/>
          </p:cNvSpPr>
          <p:nvPr>
            <p:ph type="subTitle" idx="1"/>
          </p:nvPr>
        </p:nvSpPr>
        <p:spPr>
          <a:xfrm>
            <a:off x="2226623" y="5043615"/>
            <a:ext cx="8136578" cy="1531257"/>
          </a:xfrm>
        </p:spPr>
        <p:txBody>
          <a:bodyPr>
            <a:normAutofit/>
          </a:bodyPr>
          <a:lstStyle/>
          <a:p>
            <a:pPr algn="l"/>
            <a:r>
              <a:rPr lang="en-US" dirty="0"/>
              <a:t>Name: </a:t>
            </a:r>
            <a:r>
              <a:rPr lang="pl-PL" dirty="0"/>
              <a:t>Sasa Zelenika </a:t>
            </a:r>
            <a:endParaRPr lang="en-GB" dirty="0"/>
          </a:p>
          <a:p>
            <a:pPr algn="l"/>
            <a:r>
              <a:rPr lang="en-US" dirty="0"/>
              <a:t>Organization: University of Rijeka, </a:t>
            </a:r>
            <a:r>
              <a:rPr lang="en-US" dirty="0" err="1"/>
              <a:t>Crotia</a:t>
            </a:r>
            <a:endParaRPr lang="en-US" dirty="0"/>
          </a:p>
          <a:p>
            <a:pPr algn="l"/>
            <a:r>
              <a:rPr lang="en-US" dirty="0"/>
              <a:t>Email: </a:t>
            </a:r>
            <a:r>
              <a:rPr lang="pl-PL" dirty="0"/>
              <a:t>sasa.zelenika@riteh.hr</a:t>
            </a:r>
            <a:endParaRPr lang="en-GB" dirty="0"/>
          </a:p>
        </p:txBody>
      </p:sp>
    </p:spTree>
    <p:extLst>
      <p:ext uri="{BB962C8B-B14F-4D97-AF65-F5344CB8AC3E}">
        <p14:creationId xmlns:p14="http://schemas.microsoft.com/office/powerpoint/2010/main" val="30545954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54178" y="620828"/>
            <a:ext cx="4921962" cy="5426828"/>
          </a:xfrm>
          <a:prstGeom prst="rect">
            <a:avLst/>
          </a:prstGeom>
        </p:spPr>
      </p:pic>
      <p:sp>
        <p:nvSpPr>
          <p:cNvPr id="2" name="Title 1">
            <a:extLst>
              <a:ext uri="{FF2B5EF4-FFF2-40B4-BE49-F238E27FC236}">
                <a16:creationId xmlns:a16="http://schemas.microsoft.com/office/drawing/2014/main" id="{05BBF44F-DBC6-4D29-A051-589431FA9AAD}"/>
              </a:ext>
            </a:extLst>
          </p:cNvPr>
          <p:cNvSpPr>
            <a:spLocks noGrp="1"/>
          </p:cNvSpPr>
          <p:nvPr>
            <p:ph type="title"/>
          </p:nvPr>
        </p:nvSpPr>
        <p:spPr/>
        <p:txBody>
          <a:bodyPr/>
          <a:lstStyle/>
          <a:p>
            <a:r>
              <a:rPr lang="en-GB" dirty="0"/>
              <a:t>Publication</a:t>
            </a:r>
          </a:p>
        </p:txBody>
      </p:sp>
      <p:sp>
        <p:nvSpPr>
          <p:cNvPr id="4" name="Content Placeholder 1">
            <a:extLst>
              <a:ext uri="{FF2B5EF4-FFF2-40B4-BE49-F238E27FC236}">
                <a16:creationId xmlns:a16="http://schemas.microsoft.com/office/drawing/2014/main" id="{15AFEA28-C38D-4E03-83E6-1DBE94115469}"/>
              </a:ext>
            </a:extLst>
          </p:cNvPr>
          <p:cNvSpPr>
            <a:spLocks noGrp="1"/>
          </p:cNvSpPr>
          <p:nvPr>
            <p:ph idx="1"/>
          </p:nvPr>
        </p:nvSpPr>
        <p:spPr>
          <a:xfrm>
            <a:off x="838200" y="1479800"/>
            <a:ext cx="5545822" cy="4778744"/>
          </a:xfrm>
        </p:spPr>
        <p:txBody>
          <a:bodyPr wrap="square" lIns="36000" tIns="0" rIns="0" bIns="0">
            <a:spAutoFit/>
          </a:bodyPr>
          <a:lstStyle/>
          <a:p>
            <a:pPr marL="0" indent="0">
              <a:buNone/>
            </a:pPr>
            <a:r>
              <a:rPr lang="en-US" sz="2200" i="1" dirty="0"/>
              <a:t>Sensors</a:t>
            </a:r>
            <a:r>
              <a:rPr lang="en-US" sz="2200" dirty="0"/>
              <a:t> 2020, 20(22), 6685 (IF 3.275) – SI on Damage Detection Systems for Aerospace Applications</a:t>
            </a:r>
          </a:p>
          <a:p>
            <a:pPr marL="0" indent="0">
              <a:buNone/>
            </a:pPr>
            <a:r>
              <a:rPr lang="en-US" sz="2200" dirty="0">
                <a:solidFill>
                  <a:srgbClr val="0000CC"/>
                </a:solidFill>
              </a:rPr>
              <a:t>https://doi.org/10.3390/s20226685 </a:t>
            </a:r>
          </a:p>
          <a:p>
            <a:pPr marL="0" indent="0">
              <a:buNone/>
            </a:pPr>
            <a:r>
              <a:rPr lang="en-US" sz="2200" dirty="0"/>
              <a:t>57 page peer-reviewed review article</a:t>
            </a:r>
          </a:p>
          <a:p>
            <a:pPr marL="0" indent="0">
              <a:buNone/>
            </a:pPr>
            <a:r>
              <a:rPr lang="en-US" sz="2200" dirty="0"/>
              <a:t>Ca. 1’500 views</a:t>
            </a:r>
          </a:p>
          <a:p>
            <a:pPr marL="0" indent="0">
              <a:buNone/>
            </a:pPr>
            <a:r>
              <a:rPr lang="en-US" sz="2200" dirty="0"/>
              <a:t>Covers all pertinent EH technologies &amp; power management electronics with respective boundary conditions for application in aircraft (placement, frequency/temp. ranges and similar) → comprises most parameters of foreseen deliverables and provides important dissemination result </a:t>
            </a:r>
          </a:p>
        </p:txBody>
      </p:sp>
    </p:spTree>
    <p:extLst>
      <p:ext uri="{BB962C8B-B14F-4D97-AF65-F5344CB8AC3E}">
        <p14:creationId xmlns:p14="http://schemas.microsoft.com/office/powerpoint/2010/main" val="32493161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8205F1A5-83E7-4A0E-A7D2-F9657D217847}"/>
              </a:ext>
            </a:extLst>
          </p:cNvPr>
          <p:cNvSpPr>
            <a:spLocks noGrp="1"/>
          </p:cNvSpPr>
          <p:nvPr>
            <p:ph type="title"/>
          </p:nvPr>
        </p:nvSpPr>
        <p:spPr/>
        <p:txBody>
          <a:bodyPr/>
          <a:lstStyle/>
          <a:p>
            <a:r>
              <a:rPr lang="en-GB" dirty="0"/>
              <a:t>WG3 Power management and energy harvesting</a:t>
            </a:r>
          </a:p>
        </p:txBody>
      </p:sp>
      <p:sp>
        <p:nvSpPr>
          <p:cNvPr id="2" name="Content Placeholder 1">
            <a:extLst>
              <a:ext uri="{FF2B5EF4-FFF2-40B4-BE49-F238E27FC236}">
                <a16:creationId xmlns:a16="http://schemas.microsoft.com/office/drawing/2014/main" id="{15AFEA28-C38D-4E03-83E6-1DBE94115469}"/>
              </a:ext>
            </a:extLst>
          </p:cNvPr>
          <p:cNvSpPr>
            <a:spLocks noGrp="1"/>
          </p:cNvSpPr>
          <p:nvPr>
            <p:ph idx="1"/>
          </p:nvPr>
        </p:nvSpPr>
        <p:spPr/>
        <p:txBody>
          <a:bodyPr lIns="36000" tIns="0" rIns="0" bIns="0">
            <a:spAutoFit/>
          </a:bodyPr>
          <a:lstStyle/>
          <a:p>
            <a:pPr marL="363538" indent="0">
              <a:buNone/>
            </a:pPr>
            <a:r>
              <a:rPr lang="en-GB" sz="2400" b="1" dirty="0">
                <a:solidFill>
                  <a:srgbClr val="0000CC"/>
                </a:solidFill>
              </a:rPr>
              <a:t>D3.1</a:t>
            </a:r>
            <a:r>
              <a:rPr lang="en-GB" sz="2400" dirty="0"/>
              <a:t> Publication of state of art so future developments in energy harvesting/power management can be measured and assessed (M12)</a:t>
            </a:r>
          </a:p>
          <a:p>
            <a:pPr marL="363538" indent="0">
              <a:buNone/>
            </a:pPr>
            <a:r>
              <a:rPr lang="en-GB" sz="2400" b="1" dirty="0">
                <a:solidFill>
                  <a:srgbClr val="0000CC"/>
                </a:solidFill>
              </a:rPr>
              <a:t>D3.2</a:t>
            </a:r>
            <a:r>
              <a:rPr lang="en-GB" sz="2400" dirty="0"/>
              <a:t> Publication of positions linked to vibration and temperature gradients (M24)</a:t>
            </a:r>
          </a:p>
          <a:p>
            <a:pPr marL="363538" indent="0">
              <a:buNone/>
            </a:pPr>
            <a:r>
              <a:rPr lang="en-GB" sz="2400" b="1" dirty="0">
                <a:solidFill>
                  <a:srgbClr val="0000CC"/>
                </a:solidFill>
              </a:rPr>
              <a:t>D3.3</a:t>
            </a:r>
            <a:r>
              <a:rPr lang="en-GB" sz="2400" dirty="0"/>
              <a:t> Development and publication of standardized approaches for the comparison of new and existing devices (M39)</a:t>
            </a:r>
          </a:p>
          <a:p>
            <a:pPr marL="363538" indent="0">
              <a:buNone/>
            </a:pPr>
            <a:r>
              <a:rPr lang="en-GB" sz="2400" b="1" dirty="0">
                <a:solidFill>
                  <a:srgbClr val="0000CC"/>
                </a:solidFill>
              </a:rPr>
              <a:t>D3.4</a:t>
            </a:r>
            <a:r>
              <a:rPr lang="en-GB" sz="2400" dirty="0"/>
              <a:t> Final review of power availability on aerospace structures (M48)</a:t>
            </a:r>
          </a:p>
        </p:txBody>
      </p:sp>
      <p:sp>
        <p:nvSpPr>
          <p:cNvPr id="3" name="Rectangle 2"/>
          <p:cNvSpPr/>
          <p:nvPr/>
        </p:nvSpPr>
        <p:spPr>
          <a:xfrm>
            <a:off x="11161344" y="2066161"/>
            <a:ext cx="546945" cy="646331"/>
          </a:xfrm>
          <a:prstGeom prst="rect">
            <a:avLst/>
          </a:prstGeom>
        </p:spPr>
        <p:txBody>
          <a:bodyPr wrap="none">
            <a:spAutoFit/>
          </a:bodyPr>
          <a:lstStyle/>
          <a:p>
            <a:r>
              <a:rPr lang="hr-HR" sz="3600" dirty="0">
                <a:solidFill>
                  <a:srgbClr val="00B050"/>
                </a:solidFill>
                <a:sym typeface="Wingdings" panose="05000000000000000000" pitchFamily="2" charset="2"/>
              </a:rPr>
              <a:t></a:t>
            </a:r>
            <a:endParaRPr lang="hr-HR" sz="3600" dirty="0"/>
          </a:p>
        </p:txBody>
      </p:sp>
      <p:sp>
        <p:nvSpPr>
          <p:cNvPr id="4" name="Rectangle 3"/>
          <p:cNvSpPr/>
          <p:nvPr/>
        </p:nvSpPr>
        <p:spPr>
          <a:xfrm>
            <a:off x="11161344" y="2844213"/>
            <a:ext cx="546945" cy="646331"/>
          </a:xfrm>
          <a:prstGeom prst="rect">
            <a:avLst/>
          </a:prstGeom>
        </p:spPr>
        <p:txBody>
          <a:bodyPr wrap="none">
            <a:spAutoFit/>
          </a:bodyPr>
          <a:lstStyle/>
          <a:p>
            <a:r>
              <a:rPr lang="hr-HR" sz="3600" dirty="0">
                <a:solidFill>
                  <a:srgbClr val="00B050"/>
                </a:solidFill>
                <a:sym typeface="Wingdings" panose="05000000000000000000" pitchFamily="2" charset="2"/>
              </a:rPr>
              <a:t></a:t>
            </a:r>
            <a:endParaRPr lang="hr-HR" sz="3600" dirty="0"/>
          </a:p>
        </p:txBody>
      </p:sp>
    </p:spTree>
    <p:extLst>
      <p:ext uri="{BB962C8B-B14F-4D97-AF65-F5344CB8AC3E}">
        <p14:creationId xmlns:p14="http://schemas.microsoft.com/office/powerpoint/2010/main" val="680444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05F1A5-83E7-4A0E-A7D2-F9657D217847}"/>
              </a:ext>
            </a:extLst>
          </p:cNvPr>
          <p:cNvSpPr>
            <a:spLocks noGrp="1"/>
          </p:cNvSpPr>
          <p:nvPr>
            <p:ph type="title"/>
          </p:nvPr>
        </p:nvSpPr>
        <p:spPr/>
        <p:txBody>
          <a:bodyPr/>
          <a:lstStyle/>
          <a:p>
            <a:r>
              <a:rPr lang="en-GB" dirty="0"/>
              <a:t>WG3 Power management and energy harvesting</a:t>
            </a:r>
          </a:p>
        </p:txBody>
      </p:sp>
      <p:sp>
        <p:nvSpPr>
          <p:cNvPr id="2" name="Content Placeholder 1">
            <a:extLst>
              <a:ext uri="{FF2B5EF4-FFF2-40B4-BE49-F238E27FC236}">
                <a16:creationId xmlns:a16="http://schemas.microsoft.com/office/drawing/2014/main" id="{15AFEA28-C38D-4E03-83E6-1DBE94115469}"/>
              </a:ext>
            </a:extLst>
          </p:cNvPr>
          <p:cNvSpPr>
            <a:spLocks noGrp="1"/>
          </p:cNvSpPr>
          <p:nvPr>
            <p:ph idx="1"/>
          </p:nvPr>
        </p:nvSpPr>
        <p:spPr/>
        <p:txBody>
          <a:bodyPr lIns="36000" tIns="0" rIns="0" bIns="0">
            <a:spAutoFit/>
          </a:bodyPr>
          <a:lstStyle/>
          <a:p>
            <a:pPr marL="0" indent="0">
              <a:buNone/>
            </a:pPr>
            <a:r>
              <a:rPr lang="en-GB" sz="2400" b="1" dirty="0">
                <a:solidFill>
                  <a:srgbClr val="0000CC"/>
                </a:solidFill>
              </a:rPr>
              <a:t>T3.1</a:t>
            </a:r>
            <a:r>
              <a:rPr lang="en-GB" sz="2400" dirty="0"/>
              <a:t> Review of approaches, power delivery, power densities, power ranges, opportunities to embed, environmental requirements, costs for harvesting power from available sources in an aircraft structure</a:t>
            </a:r>
            <a:endParaRPr lang="en-GB" sz="2400" dirty="0">
              <a:solidFill>
                <a:srgbClr val="00B050"/>
              </a:solidFill>
            </a:endParaRPr>
          </a:p>
          <a:p>
            <a:pPr marL="0" indent="0">
              <a:buNone/>
            </a:pPr>
            <a:r>
              <a:rPr lang="en-GB" sz="2400" b="1" dirty="0">
                <a:solidFill>
                  <a:srgbClr val="0000CC"/>
                </a:solidFill>
              </a:rPr>
              <a:t>T3.2</a:t>
            </a:r>
            <a:r>
              <a:rPr lang="en-GB" sz="2400" dirty="0"/>
              <a:t> Design standardized testing procedures based on </a:t>
            </a:r>
            <a:r>
              <a:rPr lang="en-GB" sz="2400" dirty="0">
                <a:solidFill>
                  <a:srgbClr val="FF0000"/>
                </a:solidFill>
              </a:rPr>
              <a:t>industrial inputs </a:t>
            </a:r>
            <a:r>
              <a:rPr lang="en-GB" sz="2400" dirty="0"/>
              <a:t>to allow comparison of leading research work</a:t>
            </a:r>
          </a:p>
          <a:p>
            <a:pPr marL="0" indent="0">
              <a:buNone/>
            </a:pPr>
            <a:r>
              <a:rPr lang="en-GB" sz="2400" b="1" dirty="0">
                <a:solidFill>
                  <a:srgbClr val="0000CC"/>
                </a:solidFill>
              </a:rPr>
              <a:t>T3.3</a:t>
            </a:r>
            <a:r>
              <a:rPr lang="en-GB" sz="2400" dirty="0"/>
              <a:t> Identification of the possible design considerations and requirements to enable and maximize the use of energy harvesting systems in various locations on an aircraft structure</a:t>
            </a:r>
          </a:p>
          <a:p>
            <a:pPr marL="0" indent="0">
              <a:buNone/>
            </a:pPr>
            <a:r>
              <a:rPr lang="en-GB" sz="2400" b="1" dirty="0">
                <a:solidFill>
                  <a:srgbClr val="0000CC"/>
                </a:solidFill>
              </a:rPr>
              <a:t>T3.4</a:t>
            </a:r>
            <a:r>
              <a:rPr lang="en-GB" sz="2400" dirty="0"/>
              <a:t> Identification of further exploitation routes for energy harvesting</a:t>
            </a:r>
          </a:p>
        </p:txBody>
      </p:sp>
      <p:sp>
        <p:nvSpPr>
          <p:cNvPr id="4" name="Rectangle 3"/>
          <p:cNvSpPr/>
          <p:nvPr/>
        </p:nvSpPr>
        <p:spPr>
          <a:xfrm>
            <a:off x="11099800" y="2198050"/>
            <a:ext cx="546945" cy="646331"/>
          </a:xfrm>
          <a:prstGeom prst="rect">
            <a:avLst/>
          </a:prstGeom>
        </p:spPr>
        <p:txBody>
          <a:bodyPr wrap="none">
            <a:spAutoFit/>
          </a:bodyPr>
          <a:lstStyle/>
          <a:p>
            <a:r>
              <a:rPr lang="hr-HR" sz="3600" dirty="0">
                <a:solidFill>
                  <a:srgbClr val="00B050"/>
                </a:solidFill>
                <a:sym typeface="Wingdings" panose="05000000000000000000" pitchFamily="2" charset="2"/>
              </a:rPr>
              <a:t></a:t>
            </a:r>
            <a:endParaRPr lang="hr-HR" sz="3600" dirty="0"/>
          </a:p>
        </p:txBody>
      </p:sp>
      <p:sp>
        <p:nvSpPr>
          <p:cNvPr id="5" name="Rectangle 4"/>
          <p:cNvSpPr/>
          <p:nvPr/>
        </p:nvSpPr>
        <p:spPr>
          <a:xfrm>
            <a:off x="11099800" y="4082535"/>
            <a:ext cx="546945" cy="646331"/>
          </a:xfrm>
          <a:prstGeom prst="rect">
            <a:avLst/>
          </a:prstGeom>
        </p:spPr>
        <p:txBody>
          <a:bodyPr wrap="none">
            <a:spAutoFit/>
          </a:bodyPr>
          <a:lstStyle/>
          <a:p>
            <a:r>
              <a:rPr lang="hr-HR" sz="3600" dirty="0">
                <a:solidFill>
                  <a:srgbClr val="00B050"/>
                </a:solidFill>
                <a:sym typeface="Wingdings" panose="05000000000000000000" pitchFamily="2" charset="2"/>
              </a:rPr>
              <a:t></a:t>
            </a:r>
            <a:endParaRPr lang="hr-HR" sz="3600" dirty="0"/>
          </a:p>
        </p:txBody>
      </p:sp>
    </p:spTree>
    <p:extLst>
      <p:ext uri="{BB962C8B-B14F-4D97-AF65-F5344CB8AC3E}">
        <p14:creationId xmlns:p14="http://schemas.microsoft.com/office/powerpoint/2010/main" val="41535098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15FB0F-8A5D-4301-9DAA-F6983F38E788}"/>
              </a:ext>
            </a:extLst>
          </p:cNvPr>
          <p:cNvSpPr>
            <a:spLocks noGrp="1"/>
          </p:cNvSpPr>
          <p:nvPr>
            <p:ph type="title"/>
          </p:nvPr>
        </p:nvSpPr>
        <p:spPr/>
        <p:txBody>
          <a:bodyPr>
            <a:normAutofit fontScale="90000"/>
          </a:bodyPr>
          <a:lstStyle/>
          <a:p>
            <a:r>
              <a:rPr lang="en-US" sz="4000" b="1" dirty="0">
                <a:latin typeface="Arial" charset="0"/>
                <a:ea typeface="Arial" charset="0"/>
                <a:cs typeface="Arial" charset="0"/>
              </a:rPr>
              <a:t>Other publications with acknowledgement to ODIN CA18203</a:t>
            </a:r>
            <a:br>
              <a:rPr lang="hr-HR" sz="4000" b="1" dirty="0">
                <a:solidFill>
                  <a:schemeClr val="tx2"/>
                </a:solidFill>
                <a:latin typeface="Arial" charset="0"/>
                <a:ea typeface="Arial" charset="0"/>
                <a:cs typeface="Arial" charset="0"/>
              </a:rPr>
            </a:br>
            <a:endParaRPr lang="en-GB" dirty="0"/>
          </a:p>
        </p:txBody>
      </p:sp>
      <p:sp>
        <p:nvSpPr>
          <p:cNvPr id="3" name="Content Placeholder 2">
            <a:extLst>
              <a:ext uri="{FF2B5EF4-FFF2-40B4-BE49-F238E27FC236}">
                <a16:creationId xmlns:a16="http://schemas.microsoft.com/office/drawing/2014/main" id="{58F91CF2-BA37-4F97-A1C3-FE654C9BED7E}"/>
              </a:ext>
            </a:extLst>
          </p:cNvPr>
          <p:cNvSpPr>
            <a:spLocks noGrp="1"/>
          </p:cNvSpPr>
          <p:nvPr>
            <p:ph idx="1"/>
          </p:nvPr>
        </p:nvSpPr>
        <p:spPr/>
        <p:txBody>
          <a:bodyPr>
            <a:normAutofit fontScale="77500" lnSpcReduction="20000"/>
          </a:bodyPr>
          <a:lstStyle/>
          <a:p>
            <a:r>
              <a:rPr lang="en-US" sz="2800" b="0" dirty="0" err="1"/>
              <a:t>Gljušćić</a:t>
            </a:r>
            <a:r>
              <a:rPr lang="en-US" sz="2800" b="0" dirty="0"/>
              <a:t>, P.; Zelenika, S.; </a:t>
            </a:r>
            <a:r>
              <a:rPr lang="en-US" sz="2800" b="0" dirty="0" err="1"/>
              <a:t>Blažević</a:t>
            </a:r>
            <a:r>
              <a:rPr lang="en-US" sz="2800" b="0" dirty="0"/>
              <a:t>, D.; </a:t>
            </a:r>
            <a:r>
              <a:rPr lang="en-US" sz="2800" b="0" dirty="0" err="1"/>
              <a:t>Kamenar</a:t>
            </a:r>
            <a:r>
              <a:rPr lang="en-US" sz="2800" b="0" dirty="0"/>
              <a:t>, E. Kinetic Energy Harvesting for </a:t>
            </a:r>
            <a:br>
              <a:rPr lang="en-US" sz="2800" b="0" dirty="0"/>
            </a:br>
            <a:r>
              <a:rPr lang="en-US" sz="2800" b="0" dirty="0"/>
              <a:t>Wearable Medical Sensors. Sensors 2019, 19, 4922. </a:t>
            </a:r>
            <a:r>
              <a:rPr lang="en-US" sz="2800" b="0" dirty="0">
                <a:solidFill>
                  <a:srgbClr val="0000CC"/>
                </a:solidFill>
              </a:rPr>
              <a:t>doi.org/10.3390/s19224922</a:t>
            </a:r>
          </a:p>
          <a:p>
            <a:r>
              <a:rPr lang="en-US" sz="2800" b="0" dirty="0" err="1"/>
              <a:t>Okosun</a:t>
            </a:r>
            <a:r>
              <a:rPr lang="en-US" sz="2800" b="0" dirty="0"/>
              <a:t>, F.; </a:t>
            </a:r>
            <a:r>
              <a:rPr lang="en-US" sz="2800" b="0" dirty="0" err="1"/>
              <a:t>Celikin</a:t>
            </a:r>
            <a:r>
              <a:rPr lang="en-US" sz="2800" b="0" dirty="0"/>
              <a:t>, M.; Pakrashi, V. A Numerical Model for Experimental  Designs of Vibration-Based Leak Detection and Monitoring of  Water Pipes Using Piezoelectric Patches. Sensors 2020, 20(23), 6708. </a:t>
            </a:r>
            <a:r>
              <a:rPr lang="en-US" sz="2800" b="0" dirty="0">
                <a:solidFill>
                  <a:srgbClr val="0000CC"/>
                </a:solidFill>
              </a:rPr>
              <a:t>doi.org/10.3390/s20236708</a:t>
            </a:r>
            <a:endParaRPr lang="en-US" dirty="0">
              <a:solidFill>
                <a:srgbClr val="0000CC"/>
              </a:solidFill>
            </a:endParaRPr>
          </a:p>
          <a:p>
            <a:r>
              <a:rPr lang="en-US" sz="2800" b="0" dirty="0" err="1"/>
              <a:t>Gljušćić</a:t>
            </a:r>
            <a:r>
              <a:rPr lang="en-US" sz="2800" b="0" dirty="0"/>
              <a:t>, P.; Zelenika, S. Assessment of performances of optimized piezoelectric </a:t>
            </a:r>
            <a:br>
              <a:rPr lang="en-US" sz="2800" b="0" dirty="0"/>
            </a:br>
            <a:r>
              <a:rPr lang="en-US" sz="2800" b="0" dirty="0"/>
              <a:t>energy harvesters for wearables // Proc. 20</a:t>
            </a:r>
            <a:r>
              <a:rPr lang="en-US" sz="2800" b="0" baseline="30000" dirty="0"/>
              <a:t>th</a:t>
            </a:r>
            <a:r>
              <a:rPr lang="en-US" sz="2800" b="0" dirty="0"/>
              <a:t> Int. EUSPEN Conf. 2020. pp. 49-52.</a:t>
            </a:r>
            <a:br>
              <a:rPr lang="en-US" sz="2800" b="0" dirty="0"/>
            </a:br>
            <a:r>
              <a:rPr lang="en-US" sz="700" b="0" dirty="0"/>
              <a:t> </a:t>
            </a:r>
            <a:endParaRPr lang="en-US" sz="700" dirty="0">
              <a:solidFill>
                <a:srgbClr val="0000CC"/>
              </a:solidFill>
            </a:endParaRPr>
          </a:p>
          <a:p>
            <a:r>
              <a:rPr lang="en-US" sz="2800" b="0" dirty="0" err="1"/>
              <a:t>Gljušćić</a:t>
            </a:r>
            <a:r>
              <a:rPr lang="en-US" sz="2800" b="0" dirty="0"/>
              <a:t>, P.; Zelenika, S.; </a:t>
            </a:r>
            <a:r>
              <a:rPr lang="en-US" sz="2800" b="0" dirty="0" err="1"/>
              <a:t>Perčić</a:t>
            </a:r>
            <a:r>
              <a:rPr lang="en-US" sz="2800" b="0" dirty="0"/>
              <a:t>, M.; </a:t>
            </a:r>
            <a:r>
              <a:rPr lang="en-US" sz="2800" b="0" dirty="0" err="1"/>
              <a:t>Kamenar</a:t>
            </a:r>
            <a:r>
              <a:rPr lang="en-US" sz="2800" b="0" dirty="0"/>
              <a:t> E. Experimental </a:t>
            </a:r>
            <a:r>
              <a:rPr lang="en-US" sz="2800" b="0" dirty="0" err="1"/>
              <a:t>characterisation</a:t>
            </a:r>
            <a:r>
              <a:rPr lang="en-US" sz="2800" b="0" dirty="0"/>
              <a:t> of </a:t>
            </a:r>
            <a:br>
              <a:rPr lang="en-US" sz="2800" b="0" dirty="0"/>
            </a:br>
            <a:r>
              <a:rPr lang="en-US" sz="2800" b="0" dirty="0"/>
              <a:t>performances of optimized piezoelectric energy harvesters // Proc. 21</a:t>
            </a:r>
            <a:r>
              <a:rPr lang="en-US" sz="2800" b="0" baseline="30000" dirty="0"/>
              <a:t>th</a:t>
            </a:r>
            <a:r>
              <a:rPr lang="en-US" sz="2800" b="0" dirty="0"/>
              <a:t> Int. EUSPEN Conf., 2021.</a:t>
            </a:r>
            <a:endParaRPr lang="en-US" dirty="0"/>
          </a:p>
          <a:p>
            <a:r>
              <a:rPr lang="en-US" sz="2800" b="0" dirty="0" err="1"/>
              <a:t>Gljušćić</a:t>
            </a:r>
            <a:r>
              <a:rPr lang="en-US" sz="2800" b="0" dirty="0"/>
              <a:t>, P.; Zelenika, S. Coupled electromechanical </a:t>
            </a:r>
            <a:r>
              <a:rPr lang="en-US" sz="2800" b="0" dirty="0" err="1"/>
              <a:t>behaviour</a:t>
            </a:r>
            <a:r>
              <a:rPr lang="en-US" sz="2800" b="0" dirty="0"/>
              <a:t> of kinetic energy </a:t>
            </a:r>
            <a:br>
              <a:rPr lang="en-US" sz="2800" b="0" dirty="0"/>
            </a:br>
            <a:r>
              <a:rPr lang="en-US" sz="2800" b="0" dirty="0"/>
              <a:t>harvesters for SHM, Int. Conf. Advances in EH Technol. – ICAEHT 2021. </a:t>
            </a:r>
            <a:endParaRPr lang="en-GB" dirty="0"/>
          </a:p>
        </p:txBody>
      </p:sp>
    </p:spTree>
    <p:extLst>
      <p:ext uri="{BB962C8B-B14F-4D97-AF65-F5344CB8AC3E}">
        <p14:creationId xmlns:p14="http://schemas.microsoft.com/office/powerpoint/2010/main" val="2225126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38266" y="1729217"/>
            <a:ext cx="7200000" cy="4050000"/>
          </a:xfrm>
          <a:prstGeom prst="rect">
            <a:avLst/>
          </a:prstGeom>
        </p:spPr>
      </p:pic>
      <p:sp>
        <p:nvSpPr>
          <p:cNvPr id="3" name="Title 2">
            <a:extLst>
              <a:ext uri="{FF2B5EF4-FFF2-40B4-BE49-F238E27FC236}">
                <a16:creationId xmlns:a16="http://schemas.microsoft.com/office/drawing/2014/main" id="{30D2F772-36D2-41A6-A00E-0432E545BABD}"/>
              </a:ext>
            </a:extLst>
          </p:cNvPr>
          <p:cNvSpPr txBox="1">
            <a:spLocks/>
          </p:cNvSpPr>
          <p:nvPr/>
        </p:nvSpPr>
        <p:spPr>
          <a:xfrm>
            <a:off x="459272" y="931585"/>
            <a:ext cx="9291303" cy="664797"/>
          </a:xfrm>
          <a:prstGeom prst="rect">
            <a:avLst/>
          </a:prstGeom>
        </p:spPr>
        <p:txBody>
          <a:bodyPr wrap="square" lIns="36000" tIns="0" rIns="0" bIns="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Bef>
                <a:spcPts val="600"/>
              </a:spcBef>
              <a:spcAft>
                <a:spcPts val="600"/>
              </a:spcAft>
              <a:buFont typeface="Arial" panose="020B0604020202020204" pitchFamily="34" charset="0"/>
              <a:buChar char="•"/>
            </a:pPr>
            <a:r>
              <a:rPr lang="hr-HR" sz="2400" dirty="0">
                <a:latin typeface="Arial" charset="0"/>
                <a:ea typeface="Arial" charset="0"/>
                <a:cs typeface="Arial" charset="0"/>
              </a:rPr>
              <a:t>Hadas et al., Accepted for publication in </a:t>
            </a:r>
            <a:r>
              <a:rPr lang="en-US" sz="2400" dirty="0">
                <a:latin typeface="Arial" charset="0"/>
                <a:ea typeface="Arial" charset="0"/>
                <a:cs typeface="Arial" charset="0"/>
              </a:rPr>
              <a:t>Mechanical Systems and Signal Processing</a:t>
            </a:r>
            <a:r>
              <a:rPr lang="hr-HR" sz="2400" dirty="0">
                <a:latin typeface="Arial" charset="0"/>
                <a:ea typeface="Arial" charset="0"/>
                <a:cs typeface="Arial" charset="0"/>
              </a:rPr>
              <a:t> (Elsevier, IF 6,471):</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25940943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05F1A5-83E7-4A0E-A7D2-F9657D217847}"/>
              </a:ext>
            </a:extLst>
          </p:cNvPr>
          <p:cNvSpPr>
            <a:spLocks noGrp="1"/>
          </p:cNvSpPr>
          <p:nvPr>
            <p:ph type="title"/>
          </p:nvPr>
        </p:nvSpPr>
        <p:spPr/>
        <p:txBody>
          <a:bodyPr/>
          <a:lstStyle/>
          <a:p>
            <a:r>
              <a:rPr lang="en-US" dirty="0"/>
              <a:t>WG3 Power management and energy harvesting</a:t>
            </a:r>
          </a:p>
        </p:txBody>
      </p:sp>
      <p:sp>
        <p:nvSpPr>
          <p:cNvPr id="2" name="Content Placeholder 1">
            <a:extLst>
              <a:ext uri="{FF2B5EF4-FFF2-40B4-BE49-F238E27FC236}">
                <a16:creationId xmlns:a16="http://schemas.microsoft.com/office/drawing/2014/main" id="{15AFEA28-C38D-4E03-83E6-1DBE94115469}"/>
              </a:ext>
            </a:extLst>
          </p:cNvPr>
          <p:cNvSpPr>
            <a:spLocks noGrp="1"/>
          </p:cNvSpPr>
          <p:nvPr>
            <p:ph idx="1"/>
          </p:nvPr>
        </p:nvSpPr>
        <p:spPr/>
        <p:txBody>
          <a:bodyPr wrap="square" lIns="36000" tIns="0" rIns="0" bIns="0">
            <a:spAutoFit/>
          </a:bodyPr>
          <a:lstStyle/>
          <a:p>
            <a:pPr marL="0" indent="0">
              <a:spcBef>
                <a:spcPts val="1800"/>
              </a:spcBef>
              <a:buNone/>
            </a:pPr>
            <a:r>
              <a:rPr lang="en-US" sz="2400" b="1" dirty="0">
                <a:solidFill>
                  <a:srgbClr val="0000CC"/>
                </a:solidFill>
              </a:rPr>
              <a:t>M3.1</a:t>
            </a:r>
            <a:r>
              <a:rPr lang="en-US" sz="2400" dirty="0"/>
              <a:t> Production of standardized testing documentation for energy harvesting in aerospace environments (M36)</a:t>
            </a:r>
          </a:p>
          <a:p>
            <a:pPr marL="0" indent="0">
              <a:spcBef>
                <a:spcPts val="1800"/>
              </a:spcBef>
              <a:buNone/>
            </a:pPr>
            <a:r>
              <a:rPr lang="en-US" sz="2400" dirty="0"/>
              <a:t>Info/interface towards other WGs?</a:t>
            </a:r>
          </a:p>
          <a:p>
            <a:pPr marL="0" indent="0">
              <a:spcBef>
                <a:spcPts val="1800"/>
              </a:spcBef>
              <a:buNone/>
            </a:pPr>
            <a:r>
              <a:rPr lang="en-US" sz="2400" dirty="0"/>
              <a:t>Industrial inputs?</a:t>
            </a:r>
          </a:p>
          <a:p>
            <a:pPr marL="0" indent="0">
              <a:spcBef>
                <a:spcPts val="1800"/>
              </a:spcBef>
              <a:buNone/>
            </a:pPr>
            <a:r>
              <a:rPr lang="en-US" sz="2400" dirty="0"/>
              <a:t>Common work?</a:t>
            </a:r>
          </a:p>
          <a:p>
            <a:pPr marL="0" indent="0">
              <a:spcBef>
                <a:spcPts val="1800"/>
              </a:spcBef>
              <a:buNone/>
            </a:pPr>
            <a:r>
              <a:rPr lang="en-US" sz="2400" dirty="0"/>
              <a:t>Early career investigators/training schools</a:t>
            </a:r>
          </a:p>
          <a:p>
            <a:pPr marL="0" indent="0">
              <a:spcBef>
                <a:spcPts val="1800"/>
              </a:spcBef>
              <a:buNone/>
            </a:pPr>
            <a:r>
              <a:rPr lang="en-US" sz="2400" dirty="0"/>
              <a:t>Short-term missions?</a:t>
            </a:r>
          </a:p>
        </p:txBody>
      </p:sp>
    </p:spTree>
    <p:extLst>
      <p:ext uri="{BB962C8B-B14F-4D97-AF65-F5344CB8AC3E}">
        <p14:creationId xmlns:p14="http://schemas.microsoft.com/office/powerpoint/2010/main" val="346349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05F1A5-83E7-4A0E-A7D2-F9657D217847}"/>
              </a:ext>
            </a:extLst>
          </p:cNvPr>
          <p:cNvSpPr>
            <a:spLocks noGrp="1"/>
          </p:cNvSpPr>
          <p:nvPr>
            <p:ph type="title"/>
          </p:nvPr>
        </p:nvSpPr>
        <p:spPr/>
        <p:txBody>
          <a:bodyPr/>
          <a:lstStyle/>
          <a:p>
            <a:r>
              <a:rPr lang="en-US" dirty="0"/>
              <a:t>Increasing cash-flow via:</a:t>
            </a:r>
          </a:p>
        </p:txBody>
      </p:sp>
      <p:sp>
        <p:nvSpPr>
          <p:cNvPr id="2" name="Content Placeholder 1">
            <a:extLst>
              <a:ext uri="{FF2B5EF4-FFF2-40B4-BE49-F238E27FC236}">
                <a16:creationId xmlns:a16="http://schemas.microsoft.com/office/drawing/2014/main" id="{15AFEA28-C38D-4E03-83E6-1DBE94115469}"/>
              </a:ext>
            </a:extLst>
          </p:cNvPr>
          <p:cNvSpPr>
            <a:spLocks noGrp="1"/>
          </p:cNvSpPr>
          <p:nvPr>
            <p:ph idx="1"/>
          </p:nvPr>
        </p:nvSpPr>
        <p:spPr/>
        <p:txBody>
          <a:bodyPr wrap="square" lIns="36000" tIns="0" rIns="0" bIns="0">
            <a:spAutoFit/>
          </a:bodyPr>
          <a:lstStyle/>
          <a:p>
            <a:pPr marL="0" indent="0">
              <a:spcBef>
                <a:spcPts val="1800"/>
              </a:spcBef>
              <a:buNone/>
            </a:pPr>
            <a:r>
              <a:rPr lang="en-US" sz="2400" dirty="0"/>
              <a:t>Hybrid meetings/training schools (neighborhood countries physical, rest online) – e.g. workshop to tackle the EH standardization test(s)?</a:t>
            </a:r>
          </a:p>
          <a:p>
            <a:pPr marL="0" indent="0">
              <a:spcBef>
                <a:spcPts val="1800"/>
              </a:spcBef>
              <a:buNone/>
            </a:pPr>
            <a:r>
              <a:rPr lang="en-US" sz="2400" dirty="0"/>
              <a:t>ITC grants for participation (fees) to virtual conferences</a:t>
            </a:r>
          </a:p>
          <a:p>
            <a:pPr marL="0" indent="0">
              <a:spcBef>
                <a:spcPts val="1800"/>
              </a:spcBef>
              <a:buNone/>
            </a:pPr>
            <a:r>
              <a:rPr lang="en-US" sz="2400" dirty="0"/>
              <a:t>Preparation of educational/technical videos (MOOCs (incl. experiments)?, YouTube channel – V. Pakrashi already started it)</a:t>
            </a:r>
          </a:p>
          <a:p>
            <a:pPr marL="0" indent="0">
              <a:spcBef>
                <a:spcPts val="1800"/>
              </a:spcBef>
              <a:buNone/>
            </a:pPr>
            <a:r>
              <a:rPr lang="en-US" sz="2400" dirty="0"/>
              <a:t>APC for OA publications</a:t>
            </a:r>
          </a:p>
          <a:p>
            <a:pPr marL="0" indent="0">
              <a:spcBef>
                <a:spcPts val="1800"/>
              </a:spcBef>
              <a:buNone/>
            </a:pPr>
            <a:r>
              <a:rPr lang="en-US" sz="2400" dirty="0"/>
              <a:t>Dissemination activities (infographic, newsletter, hackathon, …?)</a:t>
            </a:r>
          </a:p>
        </p:txBody>
      </p:sp>
    </p:spTree>
    <p:extLst>
      <p:ext uri="{BB962C8B-B14F-4D97-AF65-F5344CB8AC3E}">
        <p14:creationId xmlns:p14="http://schemas.microsoft.com/office/powerpoint/2010/main" val="31336624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26623" y="3135086"/>
            <a:ext cx="8559377" cy="1715983"/>
          </a:xfrm>
        </p:spPr>
        <p:txBody>
          <a:bodyPr/>
          <a:lstStyle/>
          <a:p>
            <a:r>
              <a:rPr lang="en-GB" dirty="0"/>
              <a:t>5. Working Groups Four</a:t>
            </a:r>
            <a:endParaRPr lang="fr-FR" dirty="0"/>
          </a:p>
        </p:txBody>
      </p:sp>
      <p:sp>
        <p:nvSpPr>
          <p:cNvPr id="7" name="TextBox 6">
            <a:extLst>
              <a:ext uri="{FF2B5EF4-FFF2-40B4-BE49-F238E27FC236}">
                <a16:creationId xmlns:a16="http://schemas.microsoft.com/office/drawing/2014/main" id="{98E4125F-A990-4FAF-AD7D-0DC552E54283}"/>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
        <p:nvSpPr>
          <p:cNvPr id="4" name="Subtitle 2">
            <a:extLst>
              <a:ext uri="{FF2B5EF4-FFF2-40B4-BE49-F238E27FC236}">
                <a16:creationId xmlns:a16="http://schemas.microsoft.com/office/drawing/2014/main" id="{E1EE8D3F-5219-4699-AF01-75B457BDDF82}"/>
              </a:ext>
            </a:extLst>
          </p:cNvPr>
          <p:cNvSpPr>
            <a:spLocks noGrp="1"/>
          </p:cNvSpPr>
          <p:nvPr>
            <p:ph type="subTitle" idx="1"/>
          </p:nvPr>
        </p:nvSpPr>
        <p:spPr>
          <a:xfrm>
            <a:off x="2226623" y="5043615"/>
            <a:ext cx="8136578" cy="1531257"/>
          </a:xfrm>
        </p:spPr>
        <p:txBody>
          <a:bodyPr>
            <a:normAutofit/>
          </a:bodyPr>
          <a:lstStyle/>
          <a:p>
            <a:pPr algn="l"/>
            <a:r>
              <a:rPr lang="en-US" dirty="0"/>
              <a:t>Name: Roman </a:t>
            </a:r>
            <a:r>
              <a:rPr lang="en-US" dirty="0" err="1"/>
              <a:t>Śliwa</a:t>
            </a:r>
            <a:endParaRPr lang="en-GB" dirty="0"/>
          </a:p>
          <a:p>
            <a:pPr algn="l"/>
            <a:r>
              <a:rPr lang="en-US" dirty="0"/>
              <a:t>Organization: </a:t>
            </a:r>
            <a:r>
              <a:rPr lang="en-GB" dirty="0" err="1"/>
              <a:t>Rzeszów</a:t>
            </a:r>
            <a:r>
              <a:rPr lang="en-GB" dirty="0"/>
              <a:t> University of Technology</a:t>
            </a:r>
            <a:r>
              <a:rPr lang="en-US" dirty="0"/>
              <a:t>, Poland</a:t>
            </a:r>
          </a:p>
          <a:p>
            <a:pPr algn="l"/>
            <a:r>
              <a:rPr lang="en-US" dirty="0"/>
              <a:t>Email: </a:t>
            </a:r>
            <a:r>
              <a:rPr lang="fi-FI" dirty="0"/>
              <a:t>rsliwa@prz.edu.pl</a:t>
            </a:r>
            <a:endParaRPr lang="en-GB" dirty="0"/>
          </a:p>
        </p:txBody>
      </p:sp>
    </p:spTree>
    <p:extLst>
      <p:ext uri="{BB962C8B-B14F-4D97-AF65-F5344CB8AC3E}">
        <p14:creationId xmlns:p14="http://schemas.microsoft.com/office/powerpoint/2010/main" val="30056582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263B-8ACD-4623-96C3-5272F68E0A8C}"/>
              </a:ext>
            </a:extLst>
          </p:cNvPr>
          <p:cNvSpPr>
            <a:spLocks noGrp="1"/>
          </p:cNvSpPr>
          <p:nvPr>
            <p:ph type="title"/>
          </p:nvPr>
        </p:nvSpPr>
        <p:spPr/>
        <p:txBody>
          <a:bodyPr/>
          <a:lstStyle/>
          <a:p>
            <a:r>
              <a:rPr lang="en-GB" dirty="0"/>
              <a:t>Progress against Objectives </a:t>
            </a:r>
          </a:p>
        </p:txBody>
      </p:sp>
      <p:sp>
        <p:nvSpPr>
          <p:cNvPr id="3" name="Content Placeholder 2">
            <a:extLst>
              <a:ext uri="{FF2B5EF4-FFF2-40B4-BE49-F238E27FC236}">
                <a16:creationId xmlns:a16="http://schemas.microsoft.com/office/drawing/2014/main" id="{3472A6F6-B314-4E16-B991-C1D7A99096D3}"/>
              </a:ext>
            </a:extLst>
          </p:cNvPr>
          <p:cNvSpPr>
            <a:spLocks noGrp="1"/>
          </p:cNvSpPr>
          <p:nvPr>
            <p:ph idx="1"/>
          </p:nvPr>
        </p:nvSpPr>
        <p:spPr/>
        <p:txBody>
          <a:bodyPr>
            <a:normAutofit/>
          </a:bodyPr>
          <a:lstStyle/>
          <a:p>
            <a:r>
              <a:rPr lang="en-GB" dirty="0"/>
              <a:t>D4.1: Definition and publication of state of art so future developments in wireless technologies can be measured and assessed (Mo12)</a:t>
            </a:r>
          </a:p>
          <a:p>
            <a:pPr lvl="1"/>
            <a:r>
              <a:rPr lang="en-GB" dirty="0"/>
              <a:t>Report for  WG4 in 2020 </a:t>
            </a:r>
          </a:p>
          <a:p>
            <a:pPr lvl="1"/>
            <a:r>
              <a:rPr lang="en-GB" dirty="0"/>
              <a:t>Prepared in form of publication sent to SENSORS special Issue</a:t>
            </a:r>
          </a:p>
          <a:p>
            <a:r>
              <a:rPr lang="en-GB" dirty="0"/>
              <a:t>Article</a:t>
            </a:r>
          </a:p>
          <a:p>
            <a:pPr lvl="1"/>
            <a:r>
              <a:rPr lang="en-GB" dirty="0"/>
              <a:t>Recent development in wireless communication in aviation, wind turbines and bridges</a:t>
            </a:r>
          </a:p>
          <a:p>
            <a:r>
              <a:rPr lang="en-GB" dirty="0"/>
              <a:t>Prepared plan  regarding activity of the WG4 for next periods of ODIN </a:t>
            </a:r>
          </a:p>
          <a:p>
            <a:endParaRPr lang="en-GB" dirty="0"/>
          </a:p>
        </p:txBody>
      </p:sp>
    </p:spTree>
    <p:extLst>
      <p:ext uri="{BB962C8B-B14F-4D97-AF65-F5344CB8AC3E}">
        <p14:creationId xmlns:p14="http://schemas.microsoft.com/office/powerpoint/2010/main" val="35113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normAutofit/>
          </a:bodyPr>
          <a:lstStyle/>
          <a:p>
            <a:r>
              <a:rPr lang="en-US" dirty="0"/>
              <a:t>2. Quorum?</a:t>
            </a:r>
            <a:endParaRPr lang="fr-FR" dirty="0"/>
          </a:p>
        </p:txBody>
      </p:sp>
      <p:sp>
        <p:nvSpPr>
          <p:cNvPr id="3" name="Content Placeholder 2">
            <a:extLst>
              <a:ext uri="{FF2B5EF4-FFF2-40B4-BE49-F238E27FC236}">
                <a16:creationId xmlns:a16="http://schemas.microsoft.com/office/drawing/2014/main" id="{01DD652C-DF29-4B13-AF7B-CB5DB45B6406}"/>
              </a:ext>
            </a:extLst>
          </p:cNvPr>
          <p:cNvSpPr>
            <a:spLocks noGrp="1"/>
          </p:cNvSpPr>
          <p:nvPr>
            <p:ph idx="1"/>
          </p:nvPr>
        </p:nvSpPr>
        <p:spPr>
          <a:xfrm>
            <a:off x="838200" y="1825625"/>
            <a:ext cx="5257800" cy="4351338"/>
          </a:xfrm>
        </p:spPr>
        <p:txBody>
          <a:bodyPr/>
          <a:lstStyle/>
          <a:p>
            <a:r>
              <a:rPr lang="en-GB" dirty="0"/>
              <a:t>Cyprus, Czech Republic, Germany, Spain, Estonia, France, Greece, Croatia, Italy, Israel, Iceland, Ireland, Lithuania, North Macedonia, Netherlands, Portugal, Poland, Romania, Sweden, Slovenia, Turkey, Belgium, Bosnia and Herzegovina, Bulgaria, Serbia, Finland, Latvia, United Kingdom. </a:t>
            </a:r>
          </a:p>
        </p:txBody>
      </p:sp>
      <p:sp>
        <p:nvSpPr>
          <p:cNvPr id="4" name="TextBox 3">
            <a:extLst>
              <a:ext uri="{FF2B5EF4-FFF2-40B4-BE49-F238E27FC236}">
                <a16:creationId xmlns:a16="http://schemas.microsoft.com/office/drawing/2014/main" id="{5AE245FC-B1EA-457C-A85B-AB92ED39E09F}"/>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pic>
        <p:nvPicPr>
          <p:cNvPr id="6" name="Picture 5">
            <a:extLst>
              <a:ext uri="{FF2B5EF4-FFF2-40B4-BE49-F238E27FC236}">
                <a16:creationId xmlns:a16="http://schemas.microsoft.com/office/drawing/2014/main" id="{60CEA7BD-9BD5-4A63-8194-B66C7B882A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0" y="1501629"/>
            <a:ext cx="5839368" cy="4513278"/>
          </a:xfrm>
          <a:prstGeom prst="rect">
            <a:avLst/>
          </a:prstGeom>
        </p:spPr>
      </p:pic>
    </p:spTree>
    <p:extLst>
      <p:ext uri="{BB962C8B-B14F-4D97-AF65-F5344CB8AC3E}">
        <p14:creationId xmlns:p14="http://schemas.microsoft.com/office/powerpoint/2010/main" val="26824322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263B-8ACD-4623-96C3-5272F68E0A8C}"/>
              </a:ext>
            </a:extLst>
          </p:cNvPr>
          <p:cNvSpPr>
            <a:spLocks noGrp="1"/>
          </p:cNvSpPr>
          <p:nvPr>
            <p:ph type="title"/>
          </p:nvPr>
        </p:nvSpPr>
        <p:spPr/>
        <p:txBody>
          <a:bodyPr/>
          <a:lstStyle/>
          <a:p>
            <a:r>
              <a:rPr lang="en-GB" dirty="0"/>
              <a:t>Next Steps 2021</a:t>
            </a:r>
          </a:p>
        </p:txBody>
      </p:sp>
      <p:sp>
        <p:nvSpPr>
          <p:cNvPr id="3" name="Content Placeholder 2">
            <a:extLst>
              <a:ext uri="{FF2B5EF4-FFF2-40B4-BE49-F238E27FC236}">
                <a16:creationId xmlns:a16="http://schemas.microsoft.com/office/drawing/2014/main" id="{3472A6F6-B314-4E16-B991-C1D7A99096D3}"/>
              </a:ext>
            </a:extLst>
          </p:cNvPr>
          <p:cNvSpPr>
            <a:spLocks noGrp="1"/>
          </p:cNvSpPr>
          <p:nvPr>
            <p:ph idx="1"/>
          </p:nvPr>
        </p:nvSpPr>
        <p:spPr/>
        <p:txBody>
          <a:bodyPr>
            <a:normAutofit fontScale="92500"/>
          </a:bodyPr>
          <a:lstStyle/>
          <a:p>
            <a:r>
              <a:rPr lang="en-GB" sz="2400" dirty="0">
                <a:effectLst/>
                <a:ea typeface="Calibri" panose="020F0502020204030204" pitchFamily="34" charset="0"/>
              </a:rPr>
              <a:t>D4.2: Creation of an online repository, using already established approaches, of open source code that researchers can utilise and adapt (Mo24)</a:t>
            </a:r>
          </a:p>
          <a:p>
            <a:r>
              <a:rPr lang="en-GB" sz="2400" dirty="0">
                <a:ea typeface="Calibri" panose="020F0502020204030204" pitchFamily="34" charset="0"/>
              </a:rPr>
              <a:t>Aviation</a:t>
            </a:r>
          </a:p>
          <a:p>
            <a:pPr lvl="1"/>
            <a:r>
              <a:rPr lang="en-GB" sz="1800" b="1" dirty="0">
                <a:effectLst/>
                <a:ea typeface="Calibri" panose="020F0502020204030204" pitchFamily="34" charset="0"/>
              </a:rPr>
              <a:t>Direction 1: </a:t>
            </a:r>
            <a:r>
              <a:rPr lang="en-GB" sz="1800" dirty="0">
                <a:effectLst/>
                <a:ea typeface="Calibri" panose="020F0502020204030204" pitchFamily="34" charset="0"/>
              </a:rPr>
              <a:t>In the context of wireless communication in sensor networks, including IoT / IoE, we can distinguish three basic problems: efficiency, energy efficiency and security. In addition, existing research presents a limitation in the use of public key mechanisms such as digital signature algorithms. Therefore, further work may include the study of new reliable, efficient and energy-saving integrity schemes for data collection in the WSN network to significantly alleviate and reduce these problems through the use of safe and lightweight signature algorithms. </a:t>
            </a:r>
          </a:p>
          <a:p>
            <a:pPr lvl="1"/>
            <a:r>
              <a:rPr lang="en-GB" sz="1800" b="1" dirty="0">
                <a:effectLst/>
                <a:ea typeface="Calibri" panose="020F0502020204030204" pitchFamily="34" charset="0"/>
              </a:rPr>
              <a:t>Direction 2:  </a:t>
            </a:r>
            <a:r>
              <a:rPr lang="en-GB" sz="1800" dirty="0">
                <a:effectLst/>
                <a:ea typeface="Calibri" panose="020F0502020204030204" pitchFamily="34" charset="0"/>
              </a:rPr>
              <a:t>Internet of Things (IoT) security and privacy with minimal performance requirements is an open research challenge. Blockchain technology, as a distributed and decentralized technology, could be a potential solution to deal with the limitations of current peer-to-peer IoT networks. This can be achieved by developing an integrated IoT system implementing an allowed blockchain to secure edge devices by applying a local authentication process and identifying data generated by IoT devices. The challenge is the scalability of IoT systems, computing power and problems with data storage by IoT edge devices in the blockchain network</a:t>
            </a:r>
          </a:p>
          <a:p>
            <a:endParaRPr lang="en-GB" dirty="0"/>
          </a:p>
        </p:txBody>
      </p:sp>
    </p:spTree>
    <p:extLst>
      <p:ext uri="{BB962C8B-B14F-4D97-AF65-F5344CB8AC3E}">
        <p14:creationId xmlns:p14="http://schemas.microsoft.com/office/powerpoint/2010/main" val="8486128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263B-8ACD-4623-96C3-5272F68E0A8C}"/>
              </a:ext>
            </a:extLst>
          </p:cNvPr>
          <p:cNvSpPr>
            <a:spLocks noGrp="1"/>
          </p:cNvSpPr>
          <p:nvPr>
            <p:ph type="title"/>
          </p:nvPr>
        </p:nvSpPr>
        <p:spPr/>
        <p:txBody>
          <a:bodyPr/>
          <a:lstStyle/>
          <a:p>
            <a:r>
              <a:rPr lang="en-GB" dirty="0"/>
              <a:t>Next Steps 2021</a:t>
            </a:r>
          </a:p>
        </p:txBody>
      </p:sp>
      <p:sp>
        <p:nvSpPr>
          <p:cNvPr id="3" name="Content Placeholder 2">
            <a:extLst>
              <a:ext uri="{FF2B5EF4-FFF2-40B4-BE49-F238E27FC236}">
                <a16:creationId xmlns:a16="http://schemas.microsoft.com/office/drawing/2014/main" id="{3472A6F6-B314-4E16-B991-C1D7A99096D3}"/>
              </a:ext>
            </a:extLst>
          </p:cNvPr>
          <p:cNvSpPr>
            <a:spLocks noGrp="1"/>
          </p:cNvSpPr>
          <p:nvPr>
            <p:ph idx="1"/>
          </p:nvPr>
        </p:nvSpPr>
        <p:spPr/>
        <p:txBody>
          <a:bodyPr>
            <a:normAutofit/>
          </a:bodyPr>
          <a:lstStyle/>
          <a:p>
            <a:r>
              <a:rPr lang="en-GB" sz="2200" dirty="0">
                <a:effectLst/>
                <a:ea typeface="Calibri" panose="020F0502020204030204" pitchFamily="34" charset="0"/>
              </a:rPr>
              <a:t>D4.2: Creation of an online repository, using already established approaches, of open source code that researchers can utilise and adapt (Mo24)</a:t>
            </a:r>
          </a:p>
          <a:p>
            <a:r>
              <a:rPr lang="en-GB" sz="2200" dirty="0">
                <a:ea typeface="Calibri" panose="020F0502020204030204" pitchFamily="34" charset="0"/>
              </a:rPr>
              <a:t>Aviation</a:t>
            </a:r>
          </a:p>
          <a:p>
            <a:pPr lvl="1"/>
            <a:r>
              <a:rPr lang="en-GB" sz="1700" b="1" dirty="0">
                <a:effectLst/>
                <a:ea typeface="Calibri" panose="020F0502020204030204" pitchFamily="34" charset="0"/>
              </a:rPr>
              <a:t>Direction 3: </a:t>
            </a:r>
            <a:r>
              <a:rPr lang="en-GB" sz="1700" dirty="0">
                <a:effectLst/>
                <a:ea typeface="Calibri" panose="020F0502020204030204" pitchFamily="34" charset="0"/>
              </a:rPr>
              <a:t>Wireless sensor networks require a high degree of synchronization to produce a data stream, and time discrepancy manifests itself as unwanted incidents, data distortions. Network Time Protocol (NTP) can provide accurate results, although it has a large variance depending on the environment and channel load. Therefore, an important task developed in further work will be the study of precise techniques for software clock synchronization in a network of connected devices in order to ensure stable microsecond accuracy regardless of the number of sensors and network operating conditions</a:t>
            </a:r>
          </a:p>
          <a:p>
            <a:pPr lvl="1">
              <a:lnSpc>
                <a:spcPct val="107000"/>
              </a:lnSpc>
              <a:spcAft>
                <a:spcPts val="800"/>
              </a:spcAft>
            </a:pPr>
            <a:r>
              <a:rPr lang="pl-PL" sz="1700" b="1" dirty="0">
                <a:effectLst/>
                <a:latin typeface="Arial" panose="020B0604020202020204" pitchFamily="34" charset="0"/>
                <a:ea typeface="Calibri" panose="020F0502020204030204" pitchFamily="34" charset="0"/>
                <a:cs typeface="Times New Roman" panose="02020603050405020304" pitchFamily="18" charset="0"/>
              </a:rPr>
              <a:t>Direction 4</a:t>
            </a:r>
            <a:r>
              <a:rPr lang="en-GB" sz="1700" b="1" dirty="0">
                <a:effectLst/>
                <a:latin typeface="Arial" panose="020B0604020202020204" pitchFamily="34" charset="0"/>
                <a:ea typeface="Calibri" panose="020F0502020204030204" pitchFamily="34" charset="0"/>
                <a:cs typeface="Times New Roman" panose="02020603050405020304" pitchFamily="18" charset="0"/>
              </a:rPr>
              <a:t>:</a:t>
            </a:r>
            <a:r>
              <a:rPr lang="pl-PL" sz="1700" b="1" dirty="0">
                <a:effectLst/>
                <a:latin typeface="Arial" panose="020B0604020202020204" pitchFamily="34" charset="0"/>
                <a:ea typeface="Calibri" panose="020F0502020204030204" pitchFamily="34" charset="0"/>
                <a:cs typeface="Times New Roman" panose="02020603050405020304" pitchFamily="18" charset="0"/>
              </a:rPr>
              <a:t> </a:t>
            </a:r>
            <a:r>
              <a:rPr lang="pl-PL" sz="1700" dirty="0">
                <a:effectLst/>
                <a:latin typeface="Arial" panose="020B0604020202020204" pitchFamily="34" charset="0"/>
                <a:ea typeface="Calibri" panose="020F0502020204030204" pitchFamily="34" charset="0"/>
                <a:cs typeface="Times New Roman" panose="02020603050405020304" pitchFamily="18" charset="0"/>
              </a:rPr>
              <a:t>Realization of various tests based on RFID patnet on Czajka MP02A aircraft board – navigation on airport apron – runway.  The use of wireless communication in the control of executive systems in  case of damage</a:t>
            </a:r>
            <a:r>
              <a:rPr lang="en-GB" sz="1700" dirty="0">
                <a:effectLst/>
                <a:latin typeface="Arial" panose="020B0604020202020204" pitchFamily="34" charset="0"/>
                <a:ea typeface="Calibri" panose="020F0502020204030204" pitchFamily="34" charset="0"/>
                <a:cs typeface="Times New Roman" panose="02020603050405020304" pitchFamily="18" charset="0"/>
              </a:rPr>
              <a:t>.</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GB" sz="1600" dirty="0">
              <a:effectLst/>
              <a:ea typeface="Calibri" panose="020F0502020204030204" pitchFamily="34" charset="0"/>
            </a:endParaRPr>
          </a:p>
          <a:p>
            <a:endParaRPr lang="en-GB" dirty="0"/>
          </a:p>
        </p:txBody>
      </p:sp>
    </p:spTree>
    <p:extLst>
      <p:ext uri="{BB962C8B-B14F-4D97-AF65-F5344CB8AC3E}">
        <p14:creationId xmlns:p14="http://schemas.microsoft.com/office/powerpoint/2010/main" val="2316737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263B-8ACD-4623-96C3-5272F68E0A8C}"/>
              </a:ext>
            </a:extLst>
          </p:cNvPr>
          <p:cNvSpPr>
            <a:spLocks noGrp="1"/>
          </p:cNvSpPr>
          <p:nvPr>
            <p:ph type="title"/>
          </p:nvPr>
        </p:nvSpPr>
        <p:spPr/>
        <p:txBody>
          <a:bodyPr/>
          <a:lstStyle/>
          <a:p>
            <a:r>
              <a:rPr lang="en-GB" dirty="0"/>
              <a:t>Next Steps 2021</a:t>
            </a:r>
          </a:p>
        </p:txBody>
      </p:sp>
      <p:sp>
        <p:nvSpPr>
          <p:cNvPr id="3" name="Content Placeholder 2">
            <a:extLst>
              <a:ext uri="{FF2B5EF4-FFF2-40B4-BE49-F238E27FC236}">
                <a16:creationId xmlns:a16="http://schemas.microsoft.com/office/drawing/2014/main" id="{3472A6F6-B314-4E16-B991-C1D7A99096D3}"/>
              </a:ext>
            </a:extLst>
          </p:cNvPr>
          <p:cNvSpPr>
            <a:spLocks noGrp="1"/>
          </p:cNvSpPr>
          <p:nvPr>
            <p:ph idx="1"/>
          </p:nvPr>
        </p:nvSpPr>
        <p:spPr/>
        <p:txBody>
          <a:bodyPr>
            <a:normAutofit lnSpcReduction="10000"/>
          </a:bodyPr>
          <a:lstStyle/>
          <a:p>
            <a:r>
              <a:rPr lang="en-GB" sz="2200" dirty="0">
                <a:effectLst/>
                <a:ea typeface="Calibri" panose="020F0502020204030204" pitchFamily="34" charset="0"/>
              </a:rPr>
              <a:t>D4.2: Creation of an online repository, using already established approaches, of open source code that researchers can utilise and adapt (Mo24)</a:t>
            </a:r>
          </a:p>
          <a:p>
            <a:r>
              <a:rPr lang="en-GB" sz="2200" dirty="0">
                <a:ea typeface="Calibri" panose="020F0502020204030204" pitchFamily="34" charset="0"/>
              </a:rPr>
              <a:t>Bridges</a:t>
            </a:r>
          </a:p>
          <a:p>
            <a:pPr lvl="1"/>
            <a:r>
              <a:rPr lang="pl-PL" sz="1800" dirty="0">
                <a:effectLst/>
                <a:latin typeface="Arial" panose="020B0604020202020204" pitchFamily="34" charset="0"/>
                <a:ea typeface="Calibri" panose="020F0502020204030204" pitchFamily="34" charset="0"/>
              </a:rPr>
              <a:t>Optimizing of the sensor networks, selection of data transmission frequency and accepting the reduction of stability and reliability of signal transmission. Since comparing aerospace and wind turbines systems with bridges and civil engineering structures, the characteristics of detected and monitored events are less sudden and dynamic, thus optimizing of the sensor networks, data transmission frequency </a:t>
            </a:r>
            <a:endParaRPr lang="en-GB" sz="1800" dirty="0">
              <a:ea typeface="Calibri" panose="020F0502020204030204" pitchFamily="34" charset="0"/>
            </a:endParaRPr>
          </a:p>
          <a:p>
            <a:r>
              <a:rPr lang="en-GB" sz="2100" dirty="0">
                <a:effectLst/>
                <a:latin typeface="Arial" panose="020B0604020202020204" pitchFamily="34" charset="0"/>
                <a:ea typeface="Calibri" panose="020F0502020204030204" pitchFamily="34" charset="0"/>
                <a:cs typeface="Times New Roman" panose="02020603050405020304" pitchFamily="18" charset="0"/>
              </a:rPr>
              <a:t>Wind Turbines</a:t>
            </a:r>
          </a:p>
          <a:p>
            <a:pPr lvl="1"/>
            <a:r>
              <a:rPr lang="en-GB" sz="1800" dirty="0">
                <a:effectLst/>
                <a:latin typeface="Arial" panose="020B0604020202020204" pitchFamily="34" charset="0"/>
                <a:ea typeface="Calibri" panose="020F0502020204030204" pitchFamily="34" charset="0"/>
              </a:rPr>
              <a:t>Since the beginning of 2021 the power plant wireless monitoring control systems are operational. This concerns the wind parameters and turbine energy production. There is also two directional wireless communication with the power plant, allowing the control of 12 rotor segments, each equipped with its own generator. Controls of the generators will allow to stop/start of each part of the wind turbine and also to prescribe operational parameters. One of important options will be setting up of limits as upper limit of rotational speed for reach generator independently.</a:t>
            </a:r>
            <a:endParaRPr lang="en-GB" sz="1600" dirty="0">
              <a:effectLst/>
              <a:ea typeface="Calibri" panose="020F0502020204030204" pitchFamily="34" charset="0"/>
            </a:endParaRPr>
          </a:p>
          <a:p>
            <a:endParaRPr lang="en-GB" dirty="0"/>
          </a:p>
        </p:txBody>
      </p:sp>
    </p:spTree>
    <p:extLst>
      <p:ext uri="{BB962C8B-B14F-4D97-AF65-F5344CB8AC3E}">
        <p14:creationId xmlns:p14="http://schemas.microsoft.com/office/powerpoint/2010/main" val="32573168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31F3A-54DD-41E9-980A-3E03E942C086}"/>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286BA68E-9CCC-4D3E-89B0-D19D823ECA8F}"/>
              </a:ext>
            </a:extLst>
          </p:cNvPr>
          <p:cNvSpPr>
            <a:spLocks noGrp="1"/>
          </p:cNvSpPr>
          <p:nvPr>
            <p:ph idx="1"/>
          </p:nvPr>
        </p:nvSpPr>
        <p:spPr/>
        <p:txBody>
          <a:bodyPr/>
          <a:lstStyle/>
          <a:p>
            <a:pPr>
              <a:lnSpc>
                <a:spcPct val="107000"/>
              </a:lnSpc>
              <a:spcAft>
                <a:spcPts val="800"/>
              </a:spcAft>
            </a:pPr>
            <a:r>
              <a:rPr lang="en-GB" sz="3200" dirty="0">
                <a:effectLst/>
                <a:latin typeface="Arial" panose="020B0604020202020204" pitchFamily="34" charset="0"/>
                <a:ea typeface="Calibri" panose="020F0502020204030204" pitchFamily="34" charset="0"/>
                <a:cs typeface="Times New Roman" panose="02020603050405020304" pitchFamily="18" charset="0"/>
              </a:rPr>
              <a:t>Planned </a:t>
            </a:r>
            <a:r>
              <a:rPr lang="en-GB" sz="3200" dirty="0">
                <a:ea typeface="Calibri" panose="020F0502020204030204" pitchFamily="34" charset="0"/>
                <a:cs typeface="Times New Roman" panose="02020603050405020304" pitchFamily="18" charset="0"/>
              </a:rPr>
              <a:t>n</a:t>
            </a:r>
            <a:r>
              <a:rPr lang="pl-PL" sz="3200" dirty="0">
                <a:effectLst/>
                <a:latin typeface="Arial" panose="020B0604020202020204" pitchFamily="34" charset="0"/>
                <a:ea typeface="Calibri" panose="020F0502020204030204" pitchFamily="34" charset="0"/>
                <a:cs typeface="Times New Roman" panose="02020603050405020304" pitchFamily="18" charset="0"/>
              </a:rPr>
              <a:t>ext zoom meetings of members of the group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We plan to attend online large conferences to present  WG4 works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Presenting the ODIN COST ACTION during  CAT AERONET Aviation Valley  conference ( </a:t>
            </a:r>
            <a:r>
              <a:rPr lang="en-GB" sz="3200" dirty="0">
                <a:effectLst/>
                <a:latin typeface="Calibri" panose="020F0502020204030204" pitchFamily="34" charset="0"/>
                <a:ea typeface="Calibri" panose="020F0502020204030204" pitchFamily="34" charset="0"/>
                <a:cs typeface="Times New Roman" panose="02020603050405020304" pitchFamily="18" charset="0"/>
              </a:rPr>
              <a:t>end of June 2021  or beginning of December  2021 )</a:t>
            </a:r>
            <a:r>
              <a:rPr lang="en-GB" sz="3200" b="1" dirty="0">
                <a:effectLst/>
                <a:latin typeface="Calibri" panose="020F0502020204030204" pitchFamily="34" charset="0"/>
                <a:ea typeface="Calibri" panose="020F0502020204030204" pitchFamily="34" charset="0"/>
                <a:cs typeface="Times New Roman" panose="02020603050405020304" pitchFamily="18" charset="0"/>
              </a:rPr>
              <a:t> –  Special session for  ODIN is considered</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6800450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26623" y="3135086"/>
            <a:ext cx="8559377" cy="1715983"/>
          </a:xfrm>
        </p:spPr>
        <p:txBody>
          <a:bodyPr/>
          <a:lstStyle/>
          <a:p>
            <a:r>
              <a:rPr lang="en-GB" dirty="0"/>
              <a:t>5. Working Groups Five</a:t>
            </a:r>
            <a:endParaRPr lang="fr-FR" dirty="0"/>
          </a:p>
        </p:txBody>
      </p:sp>
      <p:sp>
        <p:nvSpPr>
          <p:cNvPr id="7" name="TextBox 6">
            <a:extLst>
              <a:ext uri="{FF2B5EF4-FFF2-40B4-BE49-F238E27FC236}">
                <a16:creationId xmlns:a16="http://schemas.microsoft.com/office/drawing/2014/main" id="{98E4125F-A990-4FAF-AD7D-0DC552E54283}"/>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
        <p:nvSpPr>
          <p:cNvPr id="4" name="Subtitle 2">
            <a:extLst>
              <a:ext uri="{FF2B5EF4-FFF2-40B4-BE49-F238E27FC236}">
                <a16:creationId xmlns:a16="http://schemas.microsoft.com/office/drawing/2014/main" id="{279EEDA7-5DC6-43E2-B0BA-FAA936649A8B}"/>
              </a:ext>
            </a:extLst>
          </p:cNvPr>
          <p:cNvSpPr>
            <a:spLocks noGrp="1"/>
          </p:cNvSpPr>
          <p:nvPr>
            <p:ph type="subTitle" idx="1"/>
          </p:nvPr>
        </p:nvSpPr>
        <p:spPr>
          <a:xfrm>
            <a:off x="2226623" y="5043615"/>
            <a:ext cx="8136578" cy="1531257"/>
          </a:xfrm>
        </p:spPr>
        <p:txBody>
          <a:bodyPr>
            <a:normAutofit/>
          </a:bodyPr>
          <a:lstStyle/>
          <a:p>
            <a:pPr algn="l"/>
            <a:r>
              <a:rPr lang="en-US" dirty="0"/>
              <a:t>Name: </a:t>
            </a:r>
            <a:r>
              <a:rPr lang="lt-LT" dirty="0"/>
              <a:t>Markus Sause </a:t>
            </a:r>
          </a:p>
          <a:p>
            <a:pPr algn="l"/>
            <a:r>
              <a:rPr lang="en-US" dirty="0"/>
              <a:t>Organization: Universität Augsburg, Germany</a:t>
            </a:r>
          </a:p>
          <a:p>
            <a:pPr algn="l"/>
            <a:r>
              <a:rPr lang="en-US" dirty="0"/>
              <a:t>Email: </a:t>
            </a:r>
            <a:r>
              <a:rPr lang="fi-FI" dirty="0"/>
              <a:t>markus.sause@mrm.uni-augsburg.de</a:t>
            </a:r>
            <a:endParaRPr lang="en-GB" dirty="0"/>
          </a:p>
        </p:txBody>
      </p:sp>
    </p:spTree>
    <p:extLst>
      <p:ext uri="{BB962C8B-B14F-4D97-AF65-F5344CB8AC3E}">
        <p14:creationId xmlns:p14="http://schemas.microsoft.com/office/powerpoint/2010/main" val="28144556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239EB2-A184-614E-B3BF-E8A75F84A3AB}"/>
              </a:ext>
            </a:extLst>
          </p:cNvPr>
          <p:cNvSpPr>
            <a:spLocks noGrp="1"/>
          </p:cNvSpPr>
          <p:nvPr>
            <p:ph type="title"/>
          </p:nvPr>
        </p:nvSpPr>
        <p:spPr/>
        <p:txBody>
          <a:bodyPr/>
          <a:lstStyle/>
          <a:p>
            <a:r>
              <a:rPr lang="en-GB" dirty="0"/>
              <a:t>WG5 Signal Processing</a:t>
            </a:r>
          </a:p>
        </p:txBody>
      </p:sp>
      <p:pic>
        <p:nvPicPr>
          <p:cNvPr id="8" name="Grafik 7">
            <a:extLst>
              <a:ext uri="{FF2B5EF4-FFF2-40B4-BE49-F238E27FC236}">
                <a16:creationId xmlns:a16="http://schemas.microsoft.com/office/drawing/2014/main" id="{0FF44CAC-369B-4926-96B8-20E7DDE024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98129" y="1825625"/>
            <a:ext cx="8336280" cy="4126459"/>
          </a:xfrm>
          <a:prstGeom prst="rect">
            <a:avLst/>
          </a:prstGeom>
        </p:spPr>
      </p:pic>
      <p:pic>
        <p:nvPicPr>
          <p:cNvPr id="1028" name="Picture 4" descr="Haken - insel &amp; land immobilien">
            <a:extLst>
              <a:ext uri="{FF2B5EF4-FFF2-40B4-BE49-F238E27FC236}">
                <a16:creationId xmlns:a16="http://schemas.microsoft.com/office/drawing/2014/main" id="{1F4E7306-2AA6-4B39-A877-F1988EF17FA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99587" y="2314575"/>
            <a:ext cx="469644" cy="4476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93CA326-CFCC-47A5-B663-310812AB1BE0}"/>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Tree>
    <p:extLst>
      <p:ext uri="{BB962C8B-B14F-4D97-AF65-F5344CB8AC3E}">
        <p14:creationId xmlns:p14="http://schemas.microsoft.com/office/powerpoint/2010/main" val="10194414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br>
              <a:rPr lang="en-US" dirty="0"/>
            </a:br>
            <a:r>
              <a:rPr lang="en-US" dirty="0"/>
              <a:t>Publishing in Process</a:t>
            </a:r>
          </a:p>
        </p:txBody>
      </p:sp>
      <p:sp>
        <p:nvSpPr>
          <p:cNvPr id="2" name="Content Placeholder 1"/>
          <p:cNvSpPr>
            <a:spLocks noGrp="1"/>
          </p:cNvSpPr>
          <p:nvPr>
            <p:ph idx="1"/>
          </p:nvPr>
        </p:nvSpPr>
        <p:spPr/>
        <p:txBody>
          <a:bodyPr>
            <a:normAutofit fontScale="92500" lnSpcReduction="20000"/>
          </a:bodyPr>
          <a:lstStyle/>
          <a:p>
            <a:r>
              <a:rPr lang="en-US" dirty="0"/>
              <a:t>Introduction</a:t>
            </a:r>
          </a:p>
          <a:p>
            <a:r>
              <a:rPr lang="en-US" dirty="0"/>
              <a:t>Monitoring tasks in aerospace</a:t>
            </a:r>
          </a:p>
          <a:p>
            <a:r>
              <a:rPr lang="en-US" dirty="0"/>
              <a:t>Defect types</a:t>
            </a:r>
          </a:p>
          <a:p>
            <a:r>
              <a:rPr lang="en-US" dirty="0"/>
              <a:t>Aerospace requirements</a:t>
            </a:r>
          </a:p>
          <a:p>
            <a:r>
              <a:rPr lang="en-US" dirty="0"/>
              <a:t>Ultrasonics</a:t>
            </a:r>
          </a:p>
          <a:p>
            <a:r>
              <a:rPr lang="en-US" dirty="0"/>
              <a:t>Vibration based monitoring</a:t>
            </a:r>
          </a:p>
          <a:p>
            <a:r>
              <a:rPr lang="en-US" dirty="0"/>
              <a:t>Acoustic emission</a:t>
            </a:r>
          </a:p>
          <a:p>
            <a:r>
              <a:rPr lang="en-US" dirty="0"/>
              <a:t>Strain monitoring</a:t>
            </a:r>
          </a:p>
          <a:p>
            <a:r>
              <a:rPr lang="en-US" dirty="0"/>
              <a:t>Data reduction</a:t>
            </a:r>
          </a:p>
          <a:p>
            <a:r>
              <a:rPr lang="en-US" dirty="0"/>
              <a:t>Conclusions</a:t>
            </a:r>
          </a:p>
          <a:p>
            <a:endParaRPr lang="en-US" dirty="0"/>
          </a:p>
        </p:txBody>
      </p:sp>
      <p:pic>
        <p:nvPicPr>
          <p:cNvPr id="6" name="Grafik 5">
            <a:extLst>
              <a:ext uri="{FF2B5EF4-FFF2-40B4-BE49-F238E27FC236}">
                <a16:creationId xmlns:a16="http://schemas.microsoft.com/office/drawing/2014/main" id="{3DA17BF0-2B4F-4D49-990C-ED8229B3C6B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14261" y="2102946"/>
            <a:ext cx="2367686" cy="3895874"/>
          </a:xfrm>
          <a:prstGeom prst="rect">
            <a:avLst/>
          </a:prstGeom>
        </p:spPr>
      </p:pic>
      <p:sp>
        <p:nvSpPr>
          <p:cNvPr id="5" name="TextBox 4">
            <a:extLst>
              <a:ext uri="{FF2B5EF4-FFF2-40B4-BE49-F238E27FC236}">
                <a16:creationId xmlns:a16="http://schemas.microsoft.com/office/drawing/2014/main" id="{6CF5425B-3947-4D48-A1A5-C709680CE6F0}"/>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Tree>
    <p:extLst>
      <p:ext uri="{BB962C8B-B14F-4D97-AF65-F5344CB8AC3E}">
        <p14:creationId xmlns:p14="http://schemas.microsoft.com/office/powerpoint/2010/main" val="41788758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br>
              <a:rPr lang="en-US" dirty="0"/>
            </a:br>
            <a:r>
              <a:rPr lang="en-US" dirty="0"/>
              <a:t>What’s next?</a:t>
            </a:r>
          </a:p>
        </p:txBody>
      </p:sp>
      <p:sp>
        <p:nvSpPr>
          <p:cNvPr id="2" name="Content Placeholder 1"/>
          <p:cNvSpPr>
            <a:spLocks noGrp="1"/>
          </p:cNvSpPr>
          <p:nvPr>
            <p:ph idx="1"/>
          </p:nvPr>
        </p:nvSpPr>
        <p:spPr/>
        <p:txBody>
          <a:bodyPr>
            <a:normAutofit/>
          </a:bodyPr>
          <a:lstStyle/>
          <a:p>
            <a:r>
              <a:rPr lang="en-US" dirty="0"/>
              <a:t>Active recruiting of WG members from signal processing</a:t>
            </a:r>
          </a:p>
          <a:p>
            <a:r>
              <a:rPr lang="en-US" dirty="0"/>
              <a:t>Evaluating possibilities for an online repository</a:t>
            </a:r>
          </a:p>
          <a:p>
            <a:r>
              <a:rPr lang="en-US" dirty="0"/>
              <a:t>Establishing tighter links to WG3 in preparation to D5.4</a:t>
            </a:r>
          </a:p>
          <a:p>
            <a:endParaRPr lang="en-US" dirty="0"/>
          </a:p>
          <a:p>
            <a:endParaRPr lang="en-US" dirty="0"/>
          </a:p>
        </p:txBody>
      </p:sp>
      <p:sp>
        <p:nvSpPr>
          <p:cNvPr id="4" name="TextBox 3">
            <a:extLst>
              <a:ext uri="{FF2B5EF4-FFF2-40B4-BE49-F238E27FC236}">
                <a16:creationId xmlns:a16="http://schemas.microsoft.com/office/drawing/2014/main" id="{53224812-80E3-4586-BB2C-12D12BAB6BA9}"/>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Tree>
    <p:extLst>
      <p:ext uri="{BB962C8B-B14F-4D97-AF65-F5344CB8AC3E}">
        <p14:creationId xmlns:p14="http://schemas.microsoft.com/office/powerpoint/2010/main" val="32288268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26623" y="3135086"/>
            <a:ext cx="8559377" cy="1715983"/>
          </a:xfrm>
        </p:spPr>
        <p:txBody>
          <a:bodyPr/>
          <a:lstStyle/>
          <a:p>
            <a:r>
              <a:rPr lang="en-GB" dirty="0"/>
              <a:t>10. Scientific Planning</a:t>
            </a:r>
            <a:endParaRPr lang="fr-FR" dirty="0"/>
          </a:p>
        </p:txBody>
      </p:sp>
      <p:sp>
        <p:nvSpPr>
          <p:cNvPr id="7" name="TextBox 6">
            <a:extLst>
              <a:ext uri="{FF2B5EF4-FFF2-40B4-BE49-F238E27FC236}">
                <a16:creationId xmlns:a16="http://schemas.microsoft.com/office/drawing/2014/main" id="{98E4125F-A990-4FAF-AD7D-0DC552E54283}"/>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Tree>
    <p:extLst>
      <p:ext uri="{BB962C8B-B14F-4D97-AF65-F5344CB8AC3E}">
        <p14:creationId xmlns:p14="http://schemas.microsoft.com/office/powerpoint/2010/main" val="984044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DCCCEF-068D-4FF8-AFF1-61EB9632ACAA}"/>
              </a:ext>
            </a:extLst>
          </p:cNvPr>
          <p:cNvSpPr>
            <a:spLocks noGrp="1"/>
          </p:cNvSpPr>
          <p:nvPr>
            <p:ph type="title"/>
          </p:nvPr>
        </p:nvSpPr>
        <p:spPr/>
        <p:txBody>
          <a:bodyPr/>
          <a:lstStyle/>
          <a:p>
            <a:r>
              <a:rPr lang="en-GB" dirty="0"/>
              <a:t>a) Scientific strategy 	</a:t>
            </a:r>
          </a:p>
        </p:txBody>
      </p:sp>
      <p:sp>
        <p:nvSpPr>
          <p:cNvPr id="6" name="Content Placeholder 5">
            <a:extLst>
              <a:ext uri="{FF2B5EF4-FFF2-40B4-BE49-F238E27FC236}">
                <a16:creationId xmlns:a16="http://schemas.microsoft.com/office/drawing/2014/main" id="{977522DF-A618-4A5A-88F9-92E849A991AA}"/>
              </a:ext>
            </a:extLst>
          </p:cNvPr>
          <p:cNvSpPr>
            <a:spLocks noGrp="1"/>
          </p:cNvSpPr>
          <p:nvPr>
            <p:ph idx="1"/>
          </p:nvPr>
        </p:nvSpPr>
        <p:spPr/>
        <p:txBody>
          <a:bodyPr>
            <a:normAutofit/>
          </a:bodyPr>
          <a:lstStyle/>
          <a:p>
            <a:r>
              <a:rPr lang="en-GB" dirty="0"/>
              <a:t>Immediate MoU Objectives</a:t>
            </a:r>
          </a:p>
          <a:p>
            <a:pPr marL="742950" lvl="1" indent="-285750">
              <a:buFont typeface="Arial" panose="020B0604020202020204" pitchFamily="34" charset="0"/>
              <a:buChar char="•"/>
            </a:pPr>
            <a:r>
              <a:rPr lang="en-GB" dirty="0"/>
              <a:t>Objective 1 - Development of a common understanding and definition of the subject matter (End Year 1) - completed</a:t>
            </a:r>
          </a:p>
          <a:p>
            <a:pPr marL="742950" lvl="1" indent="-285750">
              <a:buFont typeface="Arial" panose="020B0604020202020204" pitchFamily="34" charset="0"/>
              <a:buChar char="•"/>
            </a:pPr>
            <a:r>
              <a:rPr lang="en-GB" dirty="0"/>
              <a:t>Objective 2 - Coordination of experimentation and performance assessment of technology (End Year 1) - ongoing</a:t>
            </a:r>
          </a:p>
          <a:p>
            <a:pPr marL="742950" lvl="1" indent="-285750">
              <a:buFont typeface="Arial" panose="020B0604020202020204" pitchFamily="34" charset="0"/>
              <a:buChar char="•"/>
            </a:pPr>
            <a:r>
              <a:rPr lang="en-GB" dirty="0"/>
              <a:t>Objective 3 - Coordination of information seeking, identification, collection and/or data curation (End Year 3) </a:t>
            </a:r>
          </a:p>
          <a:p>
            <a:pPr marL="285750" indent="-285750">
              <a:buFont typeface="Arial" panose="020B0604020202020204" pitchFamily="34" charset="0"/>
              <a:buChar char="•"/>
            </a:pPr>
            <a:r>
              <a:rPr lang="en-GB" dirty="0"/>
              <a:t>What should the grant period objectives be to achieve MoU objectives?</a:t>
            </a:r>
          </a:p>
          <a:p>
            <a:pPr marL="742950" lvl="1" indent="-285750">
              <a:buFont typeface="Arial" panose="020B0604020202020204" pitchFamily="34" charset="0"/>
              <a:buChar char="•"/>
            </a:pPr>
            <a:r>
              <a:rPr lang="en-GB" dirty="0"/>
              <a:t>Training School?</a:t>
            </a:r>
          </a:p>
          <a:p>
            <a:pPr marL="742950" lvl="1" indent="-285750">
              <a:buFont typeface="Arial" panose="020B0604020202020204" pitchFamily="34" charset="0"/>
              <a:buChar char="•"/>
            </a:pPr>
            <a:r>
              <a:rPr lang="en-GB" dirty="0"/>
              <a:t>Webinar?</a:t>
            </a:r>
          </a:p>
          <a:p>
            <a:pPr lvl="1"/>
            <a:endParaRPr lang="en-GB" dirty="0"/>
          </a:p>
          <a:p>
            <a:pPr marL="0" indent="0">
              <a:buNone/>
            </a:pPr>
            <a:endParaRPr lang="en-GB" dirty="0"/>
          </a:p>
        </p:txBody>
      </p:sp>
    </p:spTree>
    <p:extLst>
      <p:ext uri="{BB962C8B-B14F-4D97-AF65-F5344CB8AC3E}">
        <p14:creationId xmlns:p14="http://schemas.microsoft.com/office/powerpoint/2010/main" val="221949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26623" y="3135086"/>
            <a:ext cx="8559377" cy="1715983"/>
          </a:xfrm>
        </p:spPr>
        <p:txBody>
          <a:bodyPr/>
          <a:lstStyle/>
          <a:p>
            <a:r>
              <a:rPr lang="en-GB" dirty="0"/>
              <a:t>3. Adoption of Agenda</a:t>
            </a:r>
            <a:endParaRPr lang="fr-FR" dirty="0"/>
          </a:p>
        </p:txBody>
      </p:sp>
      <p:sp>
        <p:nvSpPr>
          <p:cNvPr id="7" name="TextBox 6">
            <a:extLst>
              <a:ext uri="{FF2B5EF4-FFF2-40B4-BE49-F238E27FC236}">
                <a16:creationId xmlns:a16="http://schemas.microsoft.com/office/drawing/2014/main" id="{98E4125F-A990-4FAF-AD7D-0DC552E54283}"/>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Tree>
    <p:extLst>
      <p:ext uri="{BB962C8B-B14F-4D97-AF65-F5344CB8AC3E}">
        <p14:creationId xmlns:p14="http://schemas.microsoft.com/office/powerpoint/2010/main" val="15695361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DCCCEF-068D-4FF8-AFF1-61EB9632ACAA}"/>
              </a:ext>
            </a:extLst>
          </p:cNvPr>
          <p:cNvSpPr>
            <a:spLocks noGrp="1"/>
          </p:cNvSpPr>
          <p:nvPr>
            <p:ph type="title"/>
          </p:nvPr>
        </p:nvSpPr>
        <p:spPr/>
        <p:txBody>
          <a:bodyPr/>
          <a:lstStyle/>
          <a:p>
            <a:r>
              <a:rPr lang="en-GB" dirty="0"/>
              <a:t>b) Long Term Planning </a:t>
            </a:r>
          </a:p>
        </p:txBody>
      </p:sp>
      <p:sp>
        <p:nvSpPr>
          <p:cNvPr id="6" name="Content Placeholder 5">
            <a:extLst>
              <a:ext uri="{FF2B5EF4-FFF2-40B4-BE49-F238E27FC236}">
                <a16:creationId xmlns:a16="http://schemas.microsoft.com/office/drawing/2014/main" id="{977522DF-A618-4A5A-88F9-92E849A991AA}"/>
              </a:ext>
            </a:extLst>
          </p:cNvPr>
          <p:cNvSpPr>
            <a:spLocks noGrp="1"/>
          </p:cNvSpPr>
          <p:nvPr>
            <p:ph idx="1"/>
          </p:nvPr>
        </p:nvSpPr>
        <p:spPr/>
        <p:txBody>
          <a:bodyPr>
            <a:normAutofit/>
          </a:bodyPr>
          <a:lstStyle/>
          <a:p>
            <a:r>
              <a:rPr lang="en-GB" dirty="0"/>
              <a:t>Online Training School in Energy Harvesting/AE and Signal Processing? </a:t>
            </a:r>
          </a:p>
          <a:p>
            <a:pPr lvl="1"/>
            <a:r>
              <a:rPr lang="en-GB" dirty="0"/>
              <a:t>Four day event that can support objectives</a:t>
            </a:r>
          </a:p>
          <a:p>
            <a:r>
              <a:rPr lang="en-GB" dirty="0"/>
              <a:t>Proposed Activities</a:t>
            </a:r>
          </a:p>
          <a:p>
            <a:pPr lvl="1"/>
            <a:r>
              <a:rPr lang="en-GB" dirty="0"/>
              <a:t>Training School in Signal Processing (Dublin)</a:t>
            </a:r>
          </a:p>
          <a:p>
            <a:pPr lvl="1"/>
            <a:r>
              <a:rPr lang="en-GB" dirty="0"/>
              <a:t>Management Committee Meeting 4 in Poland?</a:t>
            </a:r>
          </a:p>
          <a:p>
            <a:pPr lvl="1"/>
            <a:r>
              <a:rPr lang="en-GB" dirty="0"/>
              <a:t>Five ITC conference grants – focus on particular conferences sessions we organise?</a:t>
            </a:r>
          </a:p>
        </p:txBody>
      </p:sp>
    </p:spTree>
    <p:extLst>
      <p:ext uri="{BB962C8B-B14F-4D97-AF65-F5344CB8AC3E}">
        <p14:creationId xmlns:p14="http://schemas.microsoft.com/office/powerpoint/2010/main" val="816979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DCCCEF-068D-4FF8-AFF1-61EB9632ACAA}"/>
              </a:ext>
            </a:extLst>
          </p:cNvPr>
          <p:cNvSpPr>
            <a:spLocks noGrp="1"/>
          </p:cNvSpPr>
          <p:nvPr>
            <p:ph type="title"/>
          </p:nvPr>
        </p:nvSpPr>
        <p:spPr/>
        <p:txBody>
          <a:bodyPr>
            <a:normAutofit fontScale="90000"/>
          </a:bodyPr>
          <a:lstStyle/>
          <a:p>
            <a:r>
              <a:rPr lang="en-GB" dirty="0"/>
              <a:t>d) Dissemination planning (Publications and outreach)</a:t>
            </a:r>
            <a:br>
              <a:rPr lang="en-GB" dirty="0"/>
            </a:br>
            <a:r>
              <a:rPr lang="en-GB" dirty="0"/>
              <a:t>	</a:t>
            </a:r>
          </a:p>
        </p:txBody>
      </p:sp>
      <p:sp>
        <p:nvSpPr>
          <p:cNvPr id="6" name="Content Placeholder 5">
            <a:extLst>
              <a:ext uri="{FF2B5EF4-FFF2-40B4-BE49-F238E27FC236}">
                <a16:creationId xmlns:a16="http://schemas.microsoft.com/office/drawing/2014/main" id="{977522DF-A618-4A5A-88F9-92E849A991AA}"/>
              </a:ext>
            </a:extLst>
          </p:cNvPr>
          <p:cNvSpPr>
            <a:spLocks noGrp="1"/>
          </p:cNvSpPr>
          <p:nvPr>
            <p:ph idx="1"/>
          </p:nvPr>
        </p:nvSpPr>
        <p:spPr/>
        <p:txBody>
          <a:bodyPr>
            <a:normAutofit/>
          </a:bodyPr>
          <a:lstStyle/>
          <a:p>
            <a:r>
              <a:rPr lang="en-GB" dirty="0"/>
              <a:t>Website and LinkedIn page established</a:t>
            </a:r>
          </a:p>
          <a:p>
            <a:pPr lvl="1"/>
            <a:r>
              <a:rPr lang="en-GB" dirty="0"/>
              <a:t>Need more content</a:t>
            </a:r>
          </a:p>
          <a:p>
            <a:pPr lvl="1"/>
            <a:r>
              <a:rPr lang="en-GB" dirty="0"/>
              <a:t>Videos/images/data</a:t>
            </a:r>
          </a:p>
          <a:p>
            <a:r>
              <a:rPr lang="en-GB" dirty="0"/>
              <a:t>Publications of “State of the Art” completed</a:t>
            </a:r>
          </a:p>
          <a:p>
            <a:pPr lvl="1"/>
            <a:r>
              <a:rPr lang="en-GB" dirty="0"/>
              <a:t>Open access costs?</a:t>
            </a:r>
          </a:p>
          <a:p>
            <a:r>
              <a:rPr lang="en-GB" dirty="0"/>
              <a:t>Agreement to create a Special Issue of “Sensors” (ISSN 1424-8220 IF 3.031)</a:t>
            </a:r>
          </a:p>
          <a:p>
            <a:pPr lvl="1"/>
            <a:r>
              <a:rPr lang="en-GB" dirty="0"/>
              <a:t>Ongoing, two ODIN papers, published in May 2021</a:t>
            </a:r>
          </a:p>
          <a:p>
            <a:pPr marL="0" indent="0">
              <a:buNone/>
            </a:pPr>
            <a:endParaRPr lang="en-GB" dirty="0"/>
          </a:p>
        </p:txBody>
      </p:sp>
    </p:spTree>
    <p:extLst>
      <p:ext uri="{BB962C8B-B14F-4D97-AF65-F5344CB8AC3E}">
        <p14:creationId xmlns:p14="http://schemas.microsoft.com/office/powerpoint/2010/main" val="27325555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622CDC-BB89-4A96-A196-1FC5C193C036}"/>
              </a:ext>
            </a:extLst>
          </p:cNvPr>
          <p:cNvSpPr>
            <a:spLocks noGrp="1"/>
          </p:cNvSpPr>
          <p:nvPr>
            <p:ph type="title"/>
          </p:nvPr>
        </p:nvSpPr>
        <p:spPr/>
        <p:txBody>
          <a:bodyPr/>
          <a:lstStyle/>
          <a:p>
            <a:r>
              <a:rPr lang="en-GB" dirty="0"/>
              <a:t>d) Dissemination planning (Publications and outreach)</a:t>
            </a:r>
          </a:p>
        </p:txBody>
      </p:sp>
      <p:sp>
        <p:nvSpPr>
          <p:cNvPr id="2" name="Content Placeholder 1">
            <a:extLst>
              <a:ext uri="{FF2B5EF4-FFF2-40B4-BE49-F238E27FC236}">
                <a16:creationId xmlns:a16="http://schemas.microsoft.com/office/drawing/2014/main" id="{C168E06F-E7E0-40EA-B815-2E03599121CC}"/>
              </a:ext>
            </a:extLst>
          </p:cNvPr>
          <p:cNvSpPr>
            <a:spLocks noGrp="1"/>
          </p:cNvSpPr>
          <p:nvPr>
            <p:ph idx="1"/>
          </p:nvPr>
        </p:nvSpPr>
        <p:spPr/>
        <p:txBody>
          <a:bodyPr/>
          <a:lstStyle/>
          <a:p>
            <a:r>
              <a:rPr lang="en-GB" dirty="0"/>
              <a:t>Organising Special Sessions at targeted conferences (EASN 2021/Wireless </a:t>
            </a:r>
            <a:r>
              <a:rPr lang="en-GB" dirty="0" err="1"/>
              <a:t>conefernce</a:t>
            </a:r>
            <a:r>
              <a:rPr lang="en-GB" dirty="0"/>
              <a:t>)   </a:t>
            </a:r>
          </a:p>
          <a:p>
            <a:r>
              <a:rPr lang="en-GB" dirty="0"/>
              <a:t>Attracted funding for manufacture of demonstrator as part of Airbus Project</a:t>
            </a:r>
          </a:p>
          <a:p>
            <a:pPr lvl="1"/>
            <a:r>
              <a:rPr lang="en-GB" dirty="0"/>
              <a:t>Cardiff will manufacture two demonstrators (identify funding for composites for specimen 2)</a:t>
            </a:r>
          </a:p>
          <a:p>
            <a:pPr lvl="1"/>
            <a:r>
              <a:rPr lang="en-GB" dirty="0"/>
              <a:t>Test first in Spring/Summer 2021</a:t>
            </a:r>
          </a:p>
          <a:p>
            <a:pPr marL="0" indent="0">
              <a:buNone/>
            </a:pPr>
            <a:endParaRPr lang="en-GB" dirty="0"/>
          </a:p>
        </p:txBody>
      </p:sp>
    </p:spTree>
    <p:extLst>
      <p:ext uri="{BB962C8B-B14F-4D97-AF65-F5344CB8AC3E}">
        <p14:creationId xmlns:p14="http://schemas.microsoft.com/office/powerpoint/2010/main" val="31411734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26623" y="3135086"/>
            <a:ext cx="8559377" cy="1715983"/>
          </a:xfrm>
        </p:spPr>
        <p:txBody>
          <a:bodyPr/>
          <a:lstStyle/>
          <a:p>
            <a:r>
              <a:rPr lang="en-GB" dirty="0"/>
              <a:t>11. Any Other Business</a:t>
            </a:r>
            <a:endParaRPr lang="fr-FR" dirty="0"/>
          </a:p>
        </p:txBody>
      </p:sp>
      <p:sp>
        <p:nvSpPr>
          <p:cNvPr id="7" name="TextBox 6">
            <a:extLst>
              <a:ext uri="{FF2B5EF4-FFF2-40B4-BE49-F238E27FC236}">
                <a16:creationId xmlns:a16="http://schemas.microsoft.com/office/drawing/2014/main" id="{98E4125F-A990-4FAF-AD7D-0DC552E54283}"/>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Tree>
    <p:extLst>
      <p:ext uri="{BB962C8B-B14F-4D97-AF65-F5344CB8AC3E}">
        <p14:creationId xmlns:p14="http://schemas.microsoft.com/office/powerpoint/2010/main" val="9304720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26623" y="3135086"/>
            <a:ext cx="8559377" cy="1715983"/>
          </a:xfrm>
        </p:spPr>
        <p:txBody>
          <a:bodyPr>
            <a:normAutofit fontScale="90000"/>
          </a:bodyPr>
          <a:lstStyle/>
          <a:p>
            <a:r>
              <a:rPr lang="en-GB" dirty="0"/>
              <a:t>12. Location and Date of Next Meeting</a:t>
            </a:r>
            <a:br>
              <a:rPr lang="en-GB" dirty="0"/>
            </a:br>
            <a:r>
              <a:rPr lang="en-GB" dirty="0"/>
              <a:t>TBC – COVID Dependent </a:t>
            </a:r>
            <a:endParaRPr lang="fr-FR" dirty="0"/>
          </a:p>
        </p:txBody>
      </p:sp>
      <p:sp>
        <p:nvSpPr>
          <p:cNvPr id="7" name="TextBox 6">
            <a:extLst>
              <a:ext uri="{FF2B5EF4-FFF2-40B4-BE49-F238E27FC236}">
                <a16:creationId xmlns:a16="http://schemas.microsoft.com/office/drawing/2014/main" id="{98E4125F-A990-4FAF-AD7D-0DC552E54283}"/>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Tree>
    <p:extLst>
      <p:ext uri="{BB962C8B-B14F-4D97-AF65-F5344CB8AC3E}">
        <p14:creationId xmlns:p14="http://schemas.microsoft.com/office/powerpoint/2010/main" val="22866360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26623" y="3135086"/>
            <a:ext cx="8559377" cy="1715983"/>
          </a:xfrm>
        </p:spPr>
        <p:txBody>
          <a:bodyPr/>
          <a:lstStyle/>
          <a:p>
            <a:r>
              <a:rPr lang="en-GB" dirty="0"/>
              <a:t>13. Summary of Decisions</a:t>
            </a:r>
            <a:endParaRPr lang="fr-FR" dirty="0"/>
          </a:p>
        </p:txBody>
      </p:sp>
      <p:sp>
        <p:nvSpPr>
          <p:cNvPr id="7" name="TextBox 6">
            <a:extLst>
              <a:ext uri="{FF2B5EF4-FFF2-40B4-BE49-F238E27FC236}">
                <a16:creationId xmlns:a16="http://schemas.microsoft.com/office/drawing/2014/main" id="{98E4125F-A990-4FAF-AD7D-0DC552E54283}"/>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Tree>
    <p:extLst>
      <p:ext uri="{BB962C8B-B14F-4D97-AF65-F5344CB8AC3E}">
        <p14:creationId xmlns:p14="http://schemas.microsoft.com/office/powerpoint/2010/main" val="38987494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93B7-965F-42A3-BF2C-3357B93F8F2C}"/>
              </a:ext>
            </a:extLst>
          </p:cNvPr>
          <p:cNvSpPr>
            <a:spLocks noGrp="1"/>
          </p:cNvSpPr>
          <p:nvPr>
            <p:ph type="title"/>
          </p:nvPr>
        </p:nvSpPr>
        <p:spPr/>
        <p:txBody>
          <a:bodyPr/>
          <a:lstStyle/>
          <a:p>
            <a:r>
              <a:rPr lang="en-GB" dirty="0"/>
              <a:t>Decisions (added post meeting)</a:t>
            </a:r>
          </a:p>
        </p:txBody>
      </p:sp>
      <p:sp>
        <p:nvSpPr>
          <p:cNvPr id="3" name="Content Placeholder 2">
            <a:extLst>
              <a:ext uri="{FF2B5EF4-FFF2-40B4-BE49-F238E27FC236}">
                <a16:creationId xmlns:a16="http://schemas.microsoft.com/office/drawing/2014/main" id="{C56B1F3F-6AA7-4792-9A0D-79485FF1A17E}"/>
              </a:ext>
            </a:extLst>
          </p:cNvPr>
          <p:cNvSpPr>
            <a:spLocks noGrp="1"/>
          </p:cNvSpPr>
          <p:nvPr>
            <p:ph idx="1"/>
          </p:nvPr>
        </p:nvSpPr>
        <p:spPr/>
        <p:txBody>
          <a:bodyPr>
            <a:normAutofit fontScale="92500" lnSpcReduction="20000"/>
          </a:bodyPr>
          <a:lstStyle/>
          <a:p>
            <a:r>
              <a:rPr lang="en-GB" dirty="0"/>
              <a:t>Website Corrections from KM (RP/PD)</a:t>
            </a:r>
          </a:p>
          <a:p>
            <a:r>
              <a:rPr lang="en-GB" dirty="0"/>
              <a:t>All COST members to sign up to LinkedIn and You Tube Channels</a:t>
            </a:r>
          </a:p>
          <a:p>
            <a:pPr lvl="1"/>
            <a:r>
              <a:rPr lang="en-GB" dirty="0">
                <a:hlinkClick r:id="rId2"/>
              </a:rPr>
              <a:t>https://www.linkedin.com/groups/13834579/</a:t>
            </a:r>
            <a:endParaRPr lang="en-GB" dirty="0"/>
          </a:p>
          <a:p>
            <a:pPr lvl="1"/>
            <a:r>
              <a:rPr lang="en-GB" dirty="0">
                <a:hlinkClick r:id="rId3"/>
              </a:rPr>
              <a:t>https://www.youtube.com/channel/UCHsuZiTHN15C857yiL_D6kg</a:t>
            </a:r>
            <a:endParaRPr lang="en-GB" dirty="0"/>
          </a:p>
          <a:p>
            <a:r>
              <a:rPr lang="en-GB" dirty="0"/>
              <a:t>Completion of Progress Report 2 (online PDF) (RP)</a:t>
            </a:r>
          </a:p>
          <a:p>
            <a:r>
              <a:rPr lang="en-GB" dirty="0"/>
              <a:t>Organise ITC conference grants for online special sessions (Core Group (CG))</a:t>
            </a:r>
          </a:p>
          <a:p>
            <a:pPr lvl="1"/>
            <a:r>
              <a:rPr lang="en-GB" dirty="0"/>
              <a:t>Please submit conferences to Action Chair (All)</a:t>
            </a:r>
          </a:p>
          <a:p>
            <a:r>
              <a:rPr lang="en-GB" dirty="0"/>
              <a:t>KM to send Action Slides to RP</a:t>
            </a:r>
          </a:p>
          <a:p>
            <a:r>
              <a:rPr lang="en-GB" dirty="0"/>
              <a:t>RP/EJ to send joint </a:t>
            </a:r>
            <a:r>
              <a:rPr lang="en-GB"/>
              <a:t>conference information to KM (RP/EJ)</a:t>
            </a:r>
            <a:endParaRPr lang="en-GB" dirty="0"/>
          </a:p>
          <a:p>
            <a:r>
              <a:rPr lang="en-GB" dirty="0"/>
              <a:t>RP to send all slides from MC meetings to PD for website (PD)		</a:t>
            </a:r>
          </a:p>
        </p:txBody>
      </p:sp>
    </p:spTree>
    <p:extLst>
      <p:ext uri="{BB962C8B-B14F-4D97-AF65-F5344CB8AC3E}">
        <p14:creationId xmlns:p14="http://schemas.microsoft.com/office/powerpoint/2010/main" val="17061646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26623" y="3135086"/>
            <a:ext cx="8559377" cy="1715983"/>
          </a:xfrm>
        </p:spPr>
        <p:txBody>
          <a:bodyPr/>
          <a:lstStyle/>
          <a:p>
            <a:r>
              <a:rPr lang="en-GB" dirty="0"/>
              <a:t>14. Meeting Close</a:t>
            </a:r>
            <a:endParaRPr lang="fr-FR" dirty="0"/>
          </a:p>
        </p:txBody>
      </p:sp>
      <p:sp>
        <p:nvSpPr>
          <p:cNvPr id="7" name="TextBox 6">
            <a:extLst>
              <a:ext uri="{FF2B5EF4-FFF2-40B4-BE49-F238E27FC236}">
                <a16:creationId xmlns:a16="http://schemas.microsoft.com/office/drawing/2014/main" id="{98E4125F-A990-4FAF-AD7D-0DC552E54283}"/>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Tree>
    <p:extLst>
      <p:ext uri="{BB962C8B-B14F-4D97-AF65-F5344CB8AC3E}">
        <p14:creationId xmlns:p14="http://schemas.microsoft.com/office/powerpoint/2010/main" val="3389421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05F1A5-83E7-4A0E-A7D2-F9657D217847}"/>
              </a:ext>
            </a:extLst>
          </p:cNvPr>
          <p:cNvSpPr>
            <a:spLocks noGrp="1"/>
          </p:cNvSpPr>
          <p:nvPr>
            <p:ph type="title"/>
          </p:nvPr>
        </p:nvSpPr>
        <p:spPr/>
        <p:txBody>
          <a:bodyPr/>
          <a:lstStyle/>
          <a:p>
            <a:r>
              <a:rPr lang="en-US" dirty="0"/>
              <a:t>3. Agenda (1/2)</a:t>
            </a:r>
          </a:p>
        </p:txBody>
      </p:sp>
      <p:sp>
        <p:nvSpPr>
          <p:cNvPr id="2" name="Content Placeholder 1">
            <a:extLst>
              <a:ext uri="{FF2B5EF4-FFF2-40B4-BE49-F238E27FC236}">
                <a16:creationId xmlns:a16="http://schemas.microsoft.com/office/drawing/2014/main" id="{15AFEA28-C38D-4E03-83E6-1DBE94115469}"/>
              </a:ext>
            </a:extLst>
          </p:cNvPr>
          <p:cNvSpPr>
            <a:spLocks noGrp="1"/>
          </p:cNvSpPr>
          <p:nvPr>
            <p:ph idx="1"/>
          </p:nvPr>
        </p:nvSpPr>
        <p:spPr/>
        <p:txBody>
          <a:bodyPr>
            <a:normAutofit/>
          </a:bodyPr>
          <a:lstStyle/>
          <a:p>
            <a:pPr marL="514350" indent="-514350">
              <a:buFont typeface="+mj-lt"/>
              <a:buAutoNum type="arabicPeriod"/>
            </a:pPr>
            <a:r>
              <a:rPr lang="en-US" dirty="0"/>
              <a:t>Welcome to participants (RP)</a:t>
            </a:r>
          </a:p>
          <a:p>
            <a:pPr marL="514350" indent="-514350">
              <a:buFont typeface="+mj-lt"/>
              <a:buAutoNum type="arabicPeriod"/>
            </a:pPr>
            <a:r>
              <a:rPr lang="en-GB" dirty="0"/>
              <a:t>Verification of the presence of two-thirds of the Participating COST Countries or, if applicable, a quorum (All)</a:t>
            </a:r>
          </a:p>
          <a:p>
            <a:pPr marL="514350" indent="-514350">
              <a:buFont typeface="+mj-lt"/>
              <a:buAutoNum type="arabicPeriod"/>
            </a:pPr>
            <a:r>
              <a:rPr lang="en-GB" dirty="0"/>
              <a:t>Adoption of Agenda (RP)</a:t>
            </a:r>
            <a:endParaRPr lang="en-US" dirty="0"/>
          </a:p>
          <a:p>
            <a:pPr marL="514350" indent="-514350">
              <a:buFont typeface="+mj-lt"/>
              <a:buAutoNum type="arabicPeriod"/>
            </a:pPr>
            <a:r>
              <a:rPr lang="en-GB" dirty="0"/>
              <a:t>Actions from last meeting </a:t>
            </a:r>
            <a:r>
              <a:rPr lang="en-US" dirty="0"/>
              <a:t>(RP)</a:t>
            </a:r>
          </a:p>
          <a:p>
            <a:pPr marL="514350" indent="-514350">
              <a:buFont typeface="+mj-lt"/>
              <a:buAutoNum type="arabicPeriod"/>
            </a:pPr>
            <a:r>
              <a:rPr lang="en-US" dirty="0"/>
              <a:t>Update from the Action Chair (RP)</a:t>
            </a:r>
          </a:p>
          <a:p>
            <a:pPr marL="514350" indent="-514350">
              <a:buFont typeface="+mj-lt"/>
              <a:buAutoNum type="arabicPeriod"/>
            </a:pPr>
            <a:r>
              <a:rPr lang="en-US" dirty="0"/>
              <a:t>Update from Grant Holder (RU)</a:t>
            </a:r>
          </a:p>
          <a:p>
            <a:pPr marL="514350" indent="-514350">
              <a:buFont typeface="+mj-lt"/>
              <a:buAutoNum type="arabicPeriod"/>
            </a:pPr>
            <a:r>
              <a:rPr lang="en-GB" dirty="0">
                <a:effectLst/>
                <a:latin typeface="Arial" panose="020B0604020202020204" pitchFamily="34" charset="0"/>
                <a:ea typeface="Times New Roman" panose="02020603050405020304" pitchFamily="18" charset="0"/>
              </a:rPr>
              <a:t>Update from Communications Officer (PD)</a:t>
            </a:r>
          </a:p>
          <a:p>
            <a:pPr marL="0" indent="0">
              <a:buNone/>
            </a:pPr>
            <a:endParaRPr lang="en-US" dirty="0"/>
          </a:p>
        </p:txBody>
      </p:sp>
      <p:sp>
        <p:nvSpPr>
          <p:cNvPr id="5" name="TextBox 4">
            <a:extLst>
              <a:ext uri="{FF2B5EF4-FFF2-40B4-BE49-F238E27FC236}">
                <a16:creationId xmlns:a16="http://schemas.microsoft.com/office/drawing/2014/main" id="{C4A1BE3B-8BEC-4FD5-99E7-24CDFA7D694A}"/>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Tree>
    <p:extLst>
      <p:ext uri="{BB962C8B-B14F-4D97-AF65-F5344CB8AC3E}">
        <p14:creationId xmlns:p14="http://schemas.microsoft.com/office/powerpoint/2010/main" val="162130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05F1A5-83E7-4A0E-A7D2-F9657D217847}"/>
              </a:ext>
            </a:extLst>
          </p:cNvPr>
          <p:cNvSpPr>
            <a:spLocks noGrp="1"/>
          </p:cNvSpPr>
          <p:nvPr>
            <p:ph type="title"/>
          </p:nvPr>
        </p:nvSpPr>
        <p:spPr/>
        <p:txBody>
          <a:bodyPr/>
          <a:lstStyle/>
          <a:p>
            <a:r>
              <a:rPr lang="en-US" dirty="0"/>
              <a:t>3. Agenda (2/2)</a:t>
            </a:r>
          </a:p>
        </p:txBody>
      </p:sp>
      <p:sp>
        <p:nvSpPr>
          <p:cNvPr id="2" name="Content Placeholder 1">
            <a:extLst>
              <a:ext uri="{FF2B5EF4-FFF2-40B4-BE49-F238E27FC236}">
                <a16:creationId xmlns:a16="http://schemas.microsoft.com/office/drawing/2014/main" id="{15AFEA28-C38D-4E03-83E6-1DBE94115469}"/>
              </a:ext>
            </a:extLst>
          </p:cNvPr>
          <p:cNvSpPr>
            <a:spLocks noGrp="1"/>
          </p:cNvSpPr>
          <p:nvPr>
            <p:ph idx="1"/>
          </p:nvPr>
        </p:nvSpPr>
        <p:spPr/>
        <p:txBody>
          <a:bodyPr>
            <a:normAutofit lnSpcReduction="10000"/>
          </a:bodyPr>
          <a:lstStyle/>
          <a:p>
            <a:pPr marL="514350" indent="-514350">
              <a:buFont typeface="+mj-lt"/>
              <a:buAutoNum type="arabicPeriod" startAt="8"/>
            </a:pPr>
            <a:r>
              <a:rPr lang="en-GB" dirty="0">
                <a:ea typeface="Times New Roman" panose="02020603050405020304" pitchFamily="18" charset="0"/>
              </a:rPr>
              <a:t>Update from COST Association (RP)</a:t>
            </a:r>
          </a:p>
          <a:p>
            <a:pPr marL="514350" indent="-514350">
              <a:buFont typeface="+mj-lt"/>
              <a:buAutoNum type="arabicPeriod" startAt="8"/>
            </a:pPr>
            <a:r>
              <a:rPr lang="en-US" dirty="0"/>
              <a:t>Update from Workgroup Leads</a:t>
            </a:r>
          </a:p>
          <a:p>
            <a:pPr marL="514350" indent="-514350">
              <a:buFont typeface="+mj-lt"/>
              <a:buAutoNum type="arabicPeriod" startAt="8"/>
            </a:pPr>
            <a:r>
              <a:rPr lang="en-GB" dirty="0"/>
              <a:t> Scientific planning a) Scientific strategy b) Long term planning (including anticipated locations and dates of future activities) c) Dissemination planning (Publications and outreach activities)</a:t>
            </a:r>
          </a:p>
          <a:p>
            <a:pPr marL="514350" indent="-514350">
              <a:buFont typeface="+mj-lt"/>
              <a:buAutoNum type="arabicPeriod" startAt="8"/>
            </a:pPr>
            <a:r>
              <a:rPr lang="en-GB" dirty="0"/>
              <a:t> AOB</a:t>
            </a:r>
          </a:p>
          <a:p>
            <a:pPr marL="514350" indent="-514350">
              <a:buFont typeface="+mj-lt"/>
              <a:buAutoNum type="arabicPeriod" startAt="8"/>
            </a:pPr>
            <a:r>
              <a:rPr lang="en-GB" dirty="0"/>
              <a:t> Location and date of next meeting</a:t>
            </a:r>
          </a:p>
          <a:p>
            <a:pPr marL="514350" indent="-514350">
              <a:buFont typeface="+mj-lt"/>
              <a:buAutoNum type="arabicPeriod" startAt="8"/>
            </a:pPr>
            <a:r>
              <a:rPr lang="en-GB" dirty="0"/>
              <a:t> Summary of MC decisions</a:t>
            </a:r>
          </a:p>
          <a:p>
            <a:pPr marL="514350" indent="-514350">
              <a:buFont typeface="+mj-lt"/>
              <a:buAutoNum type="arabicPeriod" startAt="8"/>
            </a:pPr>
            <a:r>
              <a:rPr lang="en-GB" dirty="0"/>
              <a:t> MC Closing</a:t>
            </a:r>
          </a:p>
        </p:txBody>
      </p:sp>
      <p:sp>
        <p:nvSpPr>
          <p:cNvPr id="4" name="TextBox 3">
            <a:extLst>
              <a:ext uri="{FF2B5EF4-FFF2-40B4-BE49-F238E27FC236}">
                <a16:creationId xmlns:a16="http://schemas.microsoft.com/office/drawing/2014/main" id="{B32DB672-688D-4373-A63A-BCB63BEDA054}"/>
              </a:ext>
            </a:extLst>
          </p:cNvPr>
          <p:cNvSpPr txBox="1"/>
          <p:nvPr/>
        </p:nvSpPr>
        <p:spPr>
          <a:xfrm>
            <a:off x="0" y="6390206"/>
            <a:ext cx="12192000" cy="369332"/>
          </a:xfrm>
          <a:prstGeom prst="rect">
            <a:avLst/>
          </a:prstGeom>
          <a:noFill/>
        </p:spPr>
        <p:txBody>
          <a:bodyPr wrap="square">
            <a:spAutoFit/>
          </a:bodyPr>
          <a:lstStyle/>
          <a:p>
            <a:pPr algn="ctr"/>
            <a:r>
              <a:rPr lang="en-GB" dirty="0">
                <a:solidFill>
                  <a:schemeClr val="bg1"/>
                </a:solidFill>
              </a:rPr>
              <a:t>Management Committee Meeting (MC3) </a:t>
            </a:r>
          </a:p>
        </p:txBody>
      </p:sp>
    </p:spTree>
    <p:extLst>
      <p:ext uri="{BB962C8B-B14F-4D97-AF65-F5344CB8AC3E}">
        <p14:creationId xmlns:p14="http://schemas.microsoft.com/office/powerpoint/2010/main" val="2652381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emplate_ODIN-COST" id="{418BF67A-B049-444B-8623-CA2829D014EA}" vid="{855A77C8-3596-4C81-B936-7E422224A5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CA18203_WG1_Chiara_2021_03</Template>
  <TotalTime>355</TotalTime>
  <Words>4052</Words>
  <Application>Microsoft Office PowerPoint</Application>
  <PresentationFormat>Widescreen</PresentationFormat>
  <Paragraphs>417</Paragraphs>
  <Slides>77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83" baseType="lpstr">
      <vt:lpstr>Arial</vt:lpstr>
      <vt:lpstr>Calibri</vt:lpstr>
      <vt:lpstr>Cambria</vt:lpstr>
      <vt:lpstr>Wingdings</vt:lpstr>
      <vt:lpstr>Office Theme</vt:lpstr>
      <vt:lpstr>Package</vt:lpstr>
      <vt:lpstr>Management Committee Meeting (MC3) </vt:lpstr>
      <vt:lpstr>1. Welcome to Participants</vt:lpstr>
      <vt:lpstr>1. Welcome to New Participants</vt:lpstr>
      <vt:lpstr>2. Quorum? </vt:lpstr>
      <vt:lpstr>2. Quorum?</vt:lpstr>
      <vt:lpstr>2. Quorum?</vt:lpstr>
      <vt:lpstr>3. Adoption of Agenda</vt:lpstr>
      <vt:lpstr>3. Agenda (1/2)</vt:lpstr>
      <vt:lpstr>3. Agenda (2/2)</vt:lpstr>
      <vt:lpstr>4. Actions from Last Meeting</vt:lpstr>
      <vt:lpstr>4. Actions from Last Meeting (RP)</vt:lpstr>
      <vt:lpstr>5. Update from the Action Chair</vt:lpstr>
      <vt:lpstr>Action Status</vt:lpstr>
      <vt:lpstr>Network Update (10/2020)</vt:lpstr>
      <vt:lpstr>Network Update (10/2020)</vt:lpstr>
      <vt:lpstr>Network Update (10/2020)</vt:lpstr>
      <vt:lpstr>Action Plan</vt:lpstr>
      <vt:lpstr>Deliverables </vt:lpstr>
      <vt:lpstr>Deliverables </vt:lpstr>
      <vt:lpstr>Deliverables </vt:lpstr>
      <vt:lpstr>Deliverables </vt:lpstr>
      <vt:lpstr>Deliverables </vt:lpstr>
      <vt:lpstr>ODIN Activities MC1 to MC2 </vt:lpstr>
      <vt:lpstr>Data Set Development</vt:lpstr>
      <vt:lpstr>Technology Demonstrator </vt:lpstr>
      <vt:lpstr>5. Update from Grant Holder (RU)</vt:lpstr>
      <vt:lpstr>Budget status</vt:lpstr>
      <vt:lpstr>Budget Status</vt:lpstr>
      <vt:lpstr>7. Update from Communication Officer (PD)</vt:lpstr>
      <vt:lpstr>Communicating Science in Times of COVID-19  Updates, www.odin-cost.com   </vt:lpstr>
      <vt:lpstr>#OdinCost</vt:lpstr>
      <vt:lpstr>8. Update from COST Association (KM)</vt:lpstr>
      <vt:lpstr>Please see PDF below</vt:lpstr>
      <vt:lpstr>9. Update from Working Groups</vt:lpstr>
      <vt:lpstr>Working Groups One</vt:lpstr>
      <vt:lpstr>Outline</vt:lpstr>
      <vt:lpstr>WG1 Design, Optimisation and Integration </vt:lpstr>
      <vt:lpstr>WG1 Tasks and Gantt Chart</vt:lpstr>
      <vt:lpstr>WG1 Telecons </vt:lpstr>
      <vt:lpstr>T1.2 Representative Wing Structure Element</vt:lpstr>
      <vt:lpstr>Numerical Models of the Wing Element </vt:lpstr>
      <vt:lpstr>Next Steps</vt:lpstr>
      <vt:lpstr>PowerPoint Presentation</vt:lpstr>
      <vt:lpstr>PowerPoint Presentation</vt:lpstr>
      <vt:lpstr>5. Working Groups Two</vt:lpstr>
      <vt:lpstr>WG2 - Deliverables</vt:lpstr>
      <vt:lpstr> Publishing in Process</vt:lpstr>
      <vt:lpstr>WG2 - Deliverables</vt:lpstr>
      <vt:lpstr>Conferences this year, which will take place</vt:lpstr>
      <vt:lpstr>5. Working Groups Three</vt:lpstr>
      <vt:lpstr>Publication</vt:lpstr>
      <vt:lpstr>WG3 Power management and energy harvesting</vt:lpstr>
      <vt:lpstr>WG3 Power management and energy harvesting</vt:lpstr>
      <vt:lpstr>Other publications with acknowledgement to ODIN CA18203 </vt:lpstr>
      <vt:lpstr>PowerPoint Presentation</vt:lpstr>
      <vt:lpstr>WG3 Power management and energy harvesting</vt:lpstr>
      <vt:lpstr>Increasing cash-flow via:</vt:lpstr>
      <vt:lpstr>5. Working Groups Four</vt:lpstr>
      <vt:lpstr>Progress against Objectives </vt:lpstr>
      <vt:lpstr>Next Steps 2021</vt:lpstr>
      <vt:lpstr>Next Steps 2021</vt:lpstr>
      <vt:lpstr>Next Steps 2021</vt:lpstr>
      <vt:lpstr>Next Steps</vt:lpstr>
      <vt:lpstr>5. Working Groups Five</vt:lpstr>
      <vt:lpstr>WG5 Signal Processing</vt:lpstr>
      <vt:lpstr> Publishing in Process</vt:lpstr>
      <vt:lpstr> What’s next?</vt:lpstr>
      <vt:lpstr>10. Scientific Planning</vt:lpstr>
      <vt:lpstr>a) Scientific strategy  </vt:lpstr>
      <vt:lpstr>b) Long Term Planning </vt:lpstr>
      <vt:lpstr>d) Dissemination planning (Publications and outreach)  </vt:lpstr>
      <vt:lpstr>d) Dissemination planning (Publications and outreach)</vt:lpstr>
      <vt:lpstr>11. Any Other Business</vt:lpstr>
      <vt:lpstr>12. Location and Date of Next Meeting TBC – COVID Dependent </vt:lpstr>
      <vt:lpstr>13. Summary of Decisions</vt:lpstr>
      <vt:lpstr>Decisions (added post meeting)</vt:lpstr>
      <vt:lpstr>14. Meeting Close</vt:lpstr>
    </vt:vector>
  </TitlesOfParts>
  <Company>TU Delft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Chiara Bisagni - LR</dc:creator>
  <cp:lastModifiedBy>Rhys Pullin</cp:lastModifiedBy>
  <cp:revision>40</cp:revision>
  <dcterms:created xsi:type="dcterms:W3CDTF">2021-03-07T21:16:06Z</dcterms:created>
  <dcterms:modified xsi:type="dcterms:W3CDTF">2021-03-12T11:17:39Z</dcterms:modified>
</cp:coreProperties>
</file>